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4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Lst>
  <p:sldSz cx="12192000" cy="6858000"/>
  <p:notesSz cx="6858000" cy="9144000"/>
  <p:embeddedFontLst>
    <p:embeddedFont>
      <p:font typeface="Century Gothic" panose="020B0502020202020204" pitchFamily="34" charset="0"/>
      <p:regular r:id="rId47"/>
      <p:bold r:id="rId48"/>
      <p:italic r:id="rId49"/>
      <p:boldItalic r:id="rId50"/>
    </p:embeddedFont>
    <p:embeddedFont>
      <p:font typeface="Montserrat" panose="000005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i0+8yZw4ZFkXTqFlNEjqwWVaM4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customschemas.google.com/relationships/presentationmetadata" Target="metadata"/><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f56bcdccbd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a:t>Mixed Use Residential (MXD-R) </a:t>
            </a:r>
            <a:endParaRPr/>
          </a:p>
          <a:p>
            <a:pPr marL="0" lvl="0" indent="0" algn="l" rtl="0">
              <a:spcBef>
                <a:spcPts val="0"/>
              </a:spcBef>
              <a:spcAft>
                <a:spcPts val="0"/>
              </a:spcAft>
              <a:buSzPts val="1100"/>
              <a:buNone/>
            </a:pPr>
            <a:r>
              <a:rPr lang="en-US"/>
              <a:t>Mixed Use Commercial (MXD-C)</a:t>
            </a:r>
            <a:endParaRPr/>
          </a:p>
          <a:p>
            <a:pPr marL="0" lvl="0" indent="0" algn="l" rtl="0">
              <a:spcBef>
                <a:spcPts val="0"/>
              </a:spcBef>
              <a:spcAft>
                <a:spcPts val="0"/>
              </a:spcAft>
              <a:buSzPts val="1100"/>
              <a:buNone/>
            </a:pPr>
            <a:r>
              <a:rPr lang="en-US"/>
              <a:t>Mixed Use Development Original Section (MXD-OS)</a:t>
            </a:r>
            <a:endParaRPr/>
          </a:p>
          <a:p>
            <a:pPr marL="0" lvl="0" indent="0" algn="l" rtl="0">
              <a:spcBef>
                <a:spcPts val="0"/>
              </a:spcBef>
              <a:spcAft>
                <a:spcPts val="0"/>
              </a:spcAft>
              <a:buClr>
                <a:schemeClr val="dk1"/>
              </a:buClr>
              <a:buSzPts val="1100"/>
              <a:buFont typeface="Arial"/>
              <a:buNone/>
            </a:pPr>
            <a:r>
              <a:rPr lang="en-US"/>
              <a:t>Within the surrounding area is Residential Low Density (RL-3).</a:t>
            </a:r>
            <a:endParaRPr/>
          </a:p>
          <a:p>
            <a:pPr marL="0" lvl="0" indent="0" algn="l" rtl="0">
              <a:lnSpc>
                <a:spcPct val="100000"/>
              </a:lnSpc>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r>
              <a:rPr lang="en-US"/>
              <a:t>The predominant existing use on Swain Boulevard and in the Original Section are single-family homes.</a:t>
            </a:r>
            <a:endParaRPr/>
          </a:p>
          <a:p>
            <a:pPr marL="0" lvl="0" indent="0" algn="l" rtl="0">
              <a:lnSpc>
                <a:spcPct val="100000"/>
              </a:lnSpc>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r>
              <a:rPr lang="en-US"/>
              <a:t>The MXD-R zoning district permits single-family homes, professional offices, and medical/dental offices. The MXD-C zoning district is more permissive, allowing the same single-family and office uses that are allowed in the MXD-R district but also permitting a variety of retail uses including</a:t>
            </a:r>
            <a:endParaRPr/>
          </a:p>
          <a:p>
            <a:pPr marL="0" lvl="0" indent="0" algn="l" rtl="0">
              <a:spcBef>
                <a:spcPts val="0"/>
              </a:spcBef>
              <a:spcAft>
                <a:spcPts val="0"/>
              </a:spcAft>
              <a:buClr>
                <a:schemeClr val="dk1"/>
              </a:buClr>
              <a:buSzPts val="1100"/>
              <a:buFont typeface="Arial"/>
              <a:buNone/>
            </a:pPr>
            <a:r>
              <a:rPr lang="en-US"/>
              <a:t>service establishments, restaurants, and banks. Finally, the MXD-OS district permits a wide range of retail and commercial uses. However, the MXD-OS district only permits multifamily residential units as an accessory use to a commercial use that must be physically integrated with the commercial structure.</a:t>
            </a:r>
            <a:endParaRPr/>
          </a:p>
          <a:p>
            <a:pPr marL="0" lvl="0" indent="0" algn="l" rtl="0">
              <a:lnSpc>
                <a:spcPct val="100000"/>
              </a:lnSpc>
              <a:spcBef>
                <a:spcPts val="0"/>
              </a:spcBef>
              <a:spcAft>
                <a:spcPts val="0"/>
              </a:spcAft>
              <a:buSzPts val="1100"/>
              <a:buNone/>
            </a:pPr>
            <a:endParaRPr/>
          </a:p>
        </p:txBody>
      </p:sp>
      <p:sp>
        <p:nvSpPr>
          <p:cNvPr id="212" name="Google Shape;212;g1f56bcdccb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e6b0b9a75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g2e6b0b9a7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c40962d662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8" name="Google Shape;248;g2c40962d662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11ff52bafb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211ff52bafb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11fa14bd0a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4" name="Google Shape;284;g211fa14bd0a_0_1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11ff52bafb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g211ff52baf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11ff52bafb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g211ff52baf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e62a248919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2e62a248919_0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e62a248919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g2e62a248919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e6ebcbab5b_2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g2e6ebcbab5b_2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11fa14bd0a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It's great to see you again since our last meeting in February. Over the past few months, we've been working diligently to compile our recommendations, and we're excited to present them to you today.</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We have prepared a presentation for you based on the report you have on hand</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Our team was tasked with establishing a new downtown for the City of Greenacres through strategic land-use and policy changes to boost local economy</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Despite being easily accessible, centrally located, and ranking among the most desirable ZIP codes for homebuyers in South Florida, Greenacres faces the challenge of often being overlooked as a destination for visitors and businesses.</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We are going to walk you through the project Goals, Background research, Site selection, and recommendations</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We welcome your questions and discussion during the presentation, so please feel free to stop us at any time</a:t>
            </a: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92" name="Google Shape;92;g211fa14bd0a_2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11fa14bd0a_0_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g211fa14bd0a_0_2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e6d3b8f8ce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g2e6d3b8f8ce_0_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e6d3b8f8ce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Improve the Swain Blvd ROW to include more complete Street features and amenities such as on-street parking, public art, and green infrastructure.</a:t>
            </a:r>
            <a:endParaRPr/>
          </a:p>
        </p:txBody>
      </p:sp>
      <p:sp>
        <p:nvSpPr>
          <p:cNvPr id="370" name="Google Shape;370;g2e6d3b8f8ce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1fa14bd0a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Improve the Swain Blvd ROW to include more complete Street features and amenities such as on-street parking, public art, and green infrastructure.</a:t>
            </a:r>
            <a:endParaRPr/>
          </a:p>
        </p:txBody>
      </p:sp>
      <p:sp>
        <p:nvSpPr>
          <p:cNvPr id="384" name="Google Shape;384;g211fa14bd0a_0_2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11fa14bd0a_2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4" name="Google Shape;394;g211fa14bd0a_2_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11fa14bd0a_0_4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7" name="Google Shape;407;g211fa14bd0a_0_4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0de0e673d2_2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7" name="Google Shape;417;g20de0e673d2_2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e6ebcbab5b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8" name="Google Shape;428;g2e6ebcbab5b_2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11fa14bd0a_0_3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9" name="Google Shape;439;g211fa14bd0a_0_3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11fa14bd0a_2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9" name="Google Shape;469;g211fa14bd0a_2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11fa14bd0a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Our team consists of professionals with diverse backgrounds and expertise in planning, design, and real estate development from both the private and public sectors.</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By merging our extensive technical experience, we are well-prepared to offer comprehensive recommendations that will help the City create an attractive and vibrant downtown, as well as provide programming, policy and design options to support it.</a:t>
            </a:r>
            <a:endParaRPr>
              <a:solidFill>
                <a:schemeClr val="dk1"/>
              </a:solidFill>
              <a:latin typeface="Calibri"/>
              <a:ea typeface="Calibri"/>
              <a:cs typeface="Calibri"/>
              <a:sym typeface="Calibri"/>
            </a:endParaRPr>
          </a:p>
          <a:p>
            <a:pPr marL="457200" lvl="0" indent="0" algn="l" rtl="0">
              <a:lnSpc>
                <a:spcPct val="115000"/>
              </a:lnSpc>
              <a:spcBef>
                <a:spcPts val="1200"/>
              </a:spcBef>
              <a:spcAft>
                <a:spcPts val="0"/>
              </a:spcAft>
              <a:buNone/>
            </a:pP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102" name="Google Shape;102;g211fa14bd0a_0_2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11fa14bd0a_2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2" name="Google Shape;482;g211fa14bd0a_2_1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11fa14bd0a_2_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5" name="Google Shape;495;g211fa14bd0a_2_2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11fa14bd0a_2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8" name="Google Shape;508;g211fa14bd0a_2_1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11fa14bd0a_0_3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1" name="Google Shape;521;g211fa14bd0a_0_3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0de0e673d2_2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2" name="Google Shape;532;g20de0e673d2_2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11fa14bd0a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3" name="Google Shape;543;g211fa14bd0a_0_1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11fa14bd0a_2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4" name="Google Shape;554;g211fa14bd0a_2_1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11fa14bd0a_2_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7" name="Google Shape;567;g211fa14bd0a_2_2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11fa14bd0a_2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0" name="Google Shape;580;g211fa14bd0a_2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11fa14bd0a_0_5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3" name="Google Shape;593;g211fa14bd0a_0_5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c40962d662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After our meeting and site tour with City staff, we identified 4 core goals to help plan for the future of the City of Greenacres, as it grows. The goals are..</a:t>
            </a:r>
            <a:endParaRPr>
              <a:solidFill>
                <a:schemeClr val="dk1"/>
              </a:solidFill>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Identify a site for a vibrant downtown</a:t>
            </a:r>
            <a:endParaRPr>
              <a:solidFill>
                <a:schemeClr val="dk1"/>
              </a:solidFill>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Provide suggestions for financing the project</a:t>
            </a:r>
            <a:endParaRPr>
              <a:solidFill>
                <a:schemeClr val="dk1"/>
              </a:solidFill>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Provide recommendations for future growth</a:t>
            </a:r>
            <a:endParaRPr>
              <a:solidFill>
                <a:schemeClr val="dk1"/>
              </a:solidFill>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Provide case study examples for improvements</a:t>
            </a: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124" name="Google Shape;124;g2c40962d66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e6dc761c8d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4" name="Google Shape;604;g2e6dc761c8d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11fa14bd0a_2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5" name="Google Shape;625;g211fa14bd0a_2_1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11fa14bd0a_2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5" name="Google Shape;655;g211fa14bd0a_2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11fa14bd0a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Typically, we would’ve conducted public outreach to better understand the community and aid in addressing these goals; however, that was a bit out of scope, so in addition to our discussions and site tour with you, we dove into City demographics, history, planning and zoning code and pulled from existing City resources like the Comprehensive Plan and 2019 Strategic Action Plan.</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We felt it was important to leverage the City’s history, in particular the City’s founder, Lawrence Carter Swain who founded the City in 1923 and the City’s designation as an official “tree city” in 1992.</a:t>
            </a:r>
            <a:endParaRPr>
              <a:solidFill>
                <a:schemeClr val="dk1"/>
              </a:solidFill>
              <a:latin typeface="Calibri"/>
              <a:ea typeface="Calibri"/>
              <a:cs typeface="Calibri"/>
              <a:sym typeface="Calibri"/>
            </a:endParaRPr>
          </a:p>
          <a:p>
            <a:pPr marL="457200" lvl="0" indent="0" algn="l" rtl="0">
              <a:lnSpc>
                <a:spcPct val="115000"/>
              </a:lnSpc>
              <a:spcBef>
                <a:spcPts val="1200"/>
              </a:spcBef>
              <a:spcAft>
                <a:spcPts val="0"/>
              </a:spcAft>
              <a:buNone/>
            </a:pP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134" name="Google Shape;134;g211fa14bd0a_0_3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c40962d662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We evaluated each site identified in the Strategic Action Plan, based on their potential to maximize development opportunities.</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We also identified several relevant case studies within PBC that the City can reference as successful examples </a:t>
            </a:r>
            <a:endParaRPr>
              <a:solidFill>
                <a:schemeClr val="dk1"/>
              </a:solidFill>
              <a:latin typeface="Calibri"/>
              <a:ea typeface="Calibri"/>
              <a:cs typeface="Calibri"/>
              <a:sym typeface="Calibri"/>
            </a:endParaRPr>
          </a:p>
          <a:p>
            <a:pPr marL="457200" lvl="0" indent="0" algn="l" rtl="0">
              <a:lnSpc>
                <a:spcPct val="115000"/>
              </a:lnSpc>
              <a:spcBef>
                <a:spcPts val="1200"/>
              </a:spcBef>
              <a:spcAft>
                <a:spcPts val="0"/>
              </a:spcAft>
              <a:buNone/>
            </a:pP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148" name="Google Shape;148;g2c40962d662_0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c40962d662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b="1">
              <a:solidFill>
                <a:srgbClr val="0C343D"/>
              </a:solidFill>
              <a:latin typeface="Century Gothic"/>
              <a:ea typeface="Century Gothic"/>
              <a:cs typeface="Century Gothic"/>
              <a:sym typeface="Century Gothic"/>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Based on our research and analysis, we selected Swain Blvd, between 10</a:t>
            </a:r>
            <a:r>
              <a:rPr lang="en-US" baseline="30000">
                <a:solidFill>
                  <a:schemeClr val="dk1"/>
                </a:solidFill>
                <a:latin typeface="Calibri"/>
                <a:ea typeface="Calibri"/>
                <a:cs typeface="Calibri"/>
                <a:sym typeface="Calibri"/>
              </a:rPr>
              <a:t>th</a:t>
            </a:r>
            <a:r>
              <a:rPr lang="en-US">
                <a:solidFill>
                  <a:schemeClr val="dk1"/>
                </a:solidFill>
                <a:latin typeface="Calibri"/>
                <a:ea typeface="Calibri"/>
                <a:cs typeface="Calibri"/>
                <a:sym typeface="Calibri"/>
              </a:rPr>
              <a:t> Avenue to the north and Lake Worth Road to the south for the future downtown location of Greenacres.</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We believe this site has the potential to provide an appropriately scaled, pedestrian-oriented downtown.</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And benefit from major investments towards building a centralized downtown and planning for future growth</a:t>
            </a:r>
            <a:endParaRPr>
              <a:solidFill>
                <a:schemeClr val="dk1"/>
              </a:solidFill>
              <a:latin typeface="Calibri"/>
              <a:ea typeface="Calibri"/>
              <a:cs typeface="Calibri"/>
              <a:sym typeface="Calibri"/>
            </a:endParaRPr>
          </a:p>
          <a:p>
            <a:pPr marL="914400" lvl="1"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The existing Community Center is at the northwest section</a:t>
            </a:r>
            <a:endParaRPr>
              <a:solidFill>
                <a:schemeClr val="dk1"/>
              </a:solidFill>
              <a:latin typeface="Calibri"/>
              <a:ea typeface="Calibri"/>
              <a:cs typeface="Calibri"/>
              <a:sym typeface="Calibri"/>
            </a:endParaRPr>
          </a:p>
          <a:p>
            <a:pPr marL="914400" lvl="1"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There are Current infrastructure improvements underway, including plans for enhanced streetscape</a:t>
            </a:r>
            <a:endParaRPr>
              <a:solidFill>
                <a:schemeClr val="dk1"/>
              </a:solidFill>
              <a:latin typeface="Calibri"/>
              <a:ea typeface="Calibri"/>
              <a:cs typeface="Calibri"/>
              <a:sym typeface="Calibri"/>
            </a:endParaRPr>
          </a:p>
          <a:p>
            <a:pPr marL="914400" lvl="1"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The area is named after the City’s founder, Lawrence Carter Swain and is located within the historic section giving us that opportunity to build on its historical significance, creating a centralized, identifiable area </a:t>
            </a:r>
            <a:endParaRPr>
              <a:solidFill>
                <a:schemeClr val="dk1"/>
              </a:solidFill>
              <a:latin typeface="Calibri"/>
              <a:ea typeface="Calibri"/>
              <a:cs typeface="Calibri"/>
              <a:sym typeface="Calibri"/>
            </a:endParaRPr>
          </a:p>
          <a:p>
            <a:pPr marL="914400" lvl="1"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As well as foster new amenities, community initiatives, and business ventures</a:t>
            </a:r>
            <a:endParaRPr>
              <a:solidFill>
                <a:schemeClr val="dk1"/>
              </a:solidFill>
              <a:latin typeface="Calibri"/>
              <a:ea typeface="Calibri"/>
              <a:cs typeface="Calibri"/>
              <a:sym typeface="Calibri"/>
            </a:endParaRPr>
          </a:p>
          <a:p>
            <a:pPr marL="457200" lvl="0" indent="0" algn="l" rtl="0">
              <a:lnSpc>
                <a:spcPct val="115000"/>
              </a:lnSpc>
              <a:spcBef>
                <a:spcPts val="1200"/>
              </a:spcBef>
              <a:spcAft>
                <a:spcPts val="0"/>
              </a:spcAft>
              <a:buNone/>
            </a:pP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None/>
            </a:pPr>
            <a:endParaRPr sz="1400" b="1">
              <a:solidFill>
                <a:srgbClr val="0C343D"/>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100"/>
              <a:buNone/>
            </a:pPr>
            <a:endParaRPr sz="1400" b="1">
              <a:solidFill>
                <a:srgbClr val="0C343D"/>
              </a:solidFill>
              <a:latin typeface="Century Gothic"/>
              <a:ea typeface="Century Gothic"/>
              <a:cs typeface="Century Gothic"/>
              <a:sym typeface="Century Gothic"/>
            </a:endParaRPr>
          </a:p>
        </p:txBody>
      </p:sp>
      <p:sp>
        <p:nvSpPr>
          <p:cNvPr id="163" name="Google Shape;163;g2c40962d662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11fa14bd0a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Furthermore, Trisha found the original plat for the original section from 1925 which still exists today.</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The main N/S corridor, “Swain Blvd”, is still preserved in the current section</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And although some of the lots have shifted in ownership and changed over time, we were really excited to find this history component to support zoning and land use changes for this area to address not only the street but an entire section of downtown</a:t>
            </a: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180" name="Google Shape;180;g211fa14bd0a_0_1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f53df0eb36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To execute our four core goals, we’ve structured our recommendations into four key areas of focus, which will be discussed in detail next. These areas are…</a:t>
            </a:r>
            <a:endParaRPr>
              <a:solidFill>
                <a:schemeClr val="dk1"/>
              </a:solidFill>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Mixed-Use &amp; Commercial Property Opportunities</a:t>
            </a:r>
            <a:endParaRPr>
              <a:solidFill>
                <a:schemeClr val="dk1"/>
              </a:solidFill>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Transportation &amp; Infrastructure Improvements</a:t>
            </a:r>
            <a:endParaRPr>
              <a:solidFill>
                <a:schemeClr val="dk1"/>
              </a:solidFill>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Green Improvements &amp; Access to Open Spaces</a:t>
            </a:r>
            <a:endParaRPr>
              <a:solidFill>
                <a:schemeClr val="dk1"/>
              </a:solidFill>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Calibri"/>
                <a:ea typeface="Calibri"/>
                <a:cs typeface="Calibri"/>
                <a:sym typeface="Calibri"/>
              </a:rPr>
              <a:t>Placemaking &amp; Art in Public Places</a:t>
            </a: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192" name="Google Shape;192;g1f53df0eb36_1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8.png"/><Relationship Id="rId5" Type="http://schemas.openxmlformats.org/officeDocument/2006/relationships/image" Target="../media/image2.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8.jp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7.png"/><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3.png"/><Relationship Id="rId10" Type="http://schemas.openxmlformats.org/officeDocument/2006/relationships/image" Target="../media/image16.jpg"/><Relationship Id="rId4" Type="http://schemas.openxmlformats.org/officeDocument/2006/relationships/image" Target="../media/image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mt="23000"/>
          </a:blip>
          <a:srcRect t="16308" b="9152"/>
          <a:stretch/>
        </p:blipFill>
        <p:spPr>
          <a:xfrm>
            <a:off x="0" y="0"/>
            <a:ext cx="12267100" cy="6857998"/>
          </a:xfrm>
          <a:prstGeom prst="rect">
            <a:avLst/>
          </a:prstGeom>
          <a:noFill/>
          <a:ln>
            <a:noFill/>
          </a:ln>
        </p:spPr>
      </p:pic>
      <p:pic>
        <p:nvPicPr>
          <p:cNvPr id="85" name="Google Shape;85;p1"/>
          <p:cNvPicPr preferRelativeResize="0"/>
          <p:nvPr/>
        </p:nvPicPr>
        <p:blipFill rotWithShape="1">
          <a:blip r:embed="rId4">
            <a:alphaModFix/>
          </a:blip>
          <a:srcRect/>
          <a:stretch/>
        </p:blipFill>
        <p:spPr>
          <a:xfrm>
            <a:off x="262825" y="199450"/>
            <a:ext cx="2327850" cy="2327850"/>
          </a:xfrm>
          <a:prstGeom prst="rect">
            <a:avLst/>
          </a:prstGeom>
          <a:noFill/>
          <a:ln>
            <a:noFill/>
          </a:ln>
        </p:spPr>
      </p:pic>
      <p:pic>
        <p:nvPicPr>
          <p:cNvPr id="86" name="Google Shape;86;p1"/>
          <p:cNvPicPr preferRelativeResize="0"/>
          <p:nvPr/>
        </p:nvPicPr>
        <p:blipFill rotWithShape="1">
          <a:blip r:embed="rId5">
            <a:alphaModFix/>
          </a:blip>
          <a:srcRect l="36278" r="36053" b="36892"/>
          <a:stretch/>
        </p:blipFill>
        <p:spPr>
          <a:xfrm>
            <a:off x="11161900" y="5778000"/>
            <a:ext cx="881751" cy="938799"/>
          </a:xfrm>
          <a:prstGeom prst="rect">
            <a:avLst/>
          </a:prstGeom>
          <a:noFill/>
          <a:ln>
            <a:noFill/>
          </a:ln>
        </p:spPr>
      </p:pic>
      <p:sp>
        <p:nvSpPr>
          <p:cNvPr id="87" name="Google Shape;87;p1"/>
          <p:cNvSpPr txBox="1"/>
          <p:nvPr/>
        </p:nvSpPr>
        <p:spPr>
          <a:xfrm>
            <a:off x="2885000" y="449600"/>
            <a:ext cx="9052200" cy="2404800"/>
          </a:xfrm>
          <a:prstGeom prst="rect">
            <a:avLst/>
          </a:prstGeom>
          <a:noFill/>
          <a:ln>
            <a:noFill/>
          </a:ln>
          <a:effectLst>
            <a:outerShdw blurRad="57150" dist="19050" dir="5400000" algn="bl" rotWithShape="0">
              <a:srgbClr val="0C343D">
                <a:alpha val="4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US" sz="6600" b="1" i="0" u="none" strike="noStrike" cap="none">
                <a:solidFill>
                  <a:schemeClr val="lt1"/>
                </a:solidFill>
                <a:latin typeface="Century Gothic"/>
                <a:ea typeface="Century Gothic"/>
                <a:cs typeface="Century Gothic"/>
                <a:sym typeface="Century Gothic"/>
              </a:rPr>
              <a:t>CITY OF GREENACRES</a:t>
            </a:r>
            <a:endParaRPr sz="6600" b="1" i="0" u="none" strike="noStrike" cap="none">
              <a:solidFill>
                <a:srgbClr val="134F5C"/>
              </a:solidFill>
              <a:latin typeface="Century Gothic"/>
              <a:ea typeface="Century Gothic"/>
              <a:cs typeface="Century Gothic"/>
              <a:sym typeface="Century Gothic"/>
            </a:endParaRPr>
          </a:p>
        </p:txBody>
      </p:sp>
      <p:sp>
        <p:nvSpPr>
          <p:cNvPr id="88" name="Google Shape;88;p1"/>
          <p:cNvSpPr txBox="1"/>
          <p:nvPr/>
        </p:nvSpPr>
        <p:spPr>
          <a:xfrm>
            <a:off x="7267950" y="1974750"/>
            <a:ext cx="4775700" cy="762000"/>
          </a:xfrm>
          <a:prstGeom prst="rect">
            <a:avLst/>
          </a:prstGeom>
          <a:noFill/>
          <a:ln>
            <a:noFill/>
          </a:ln>
          <a:effectLst>
            <a:outerShdw blurRad="57150" dist="19050" dir="5400000" algn="bl" rotWithShape="0">
              <a:schemeClr val="lt1">
                <a:alpha val="49803"/>
              </a:schemeClr>
            </a:outerShdw>
          </a:effectLst>
        </p:spPr>
        <p:txBody>
          <a:bodyPr spcFirstLastPara="1" wrap="square" lIns="91425" tIns="91425" rIns="91425" bIns="91425" anchor="t" anchorCtr="0">
            <a:noAutofit/>
          </a:bodyPr>
          <a:lstStyle/>
          <a:p>
            <a:pPr marL="0" marR="0" lvl="0" indent="457200" algn="l" rtl="0">
              <a:lnSpc>
                <a:spcPct val="100000"/>
              </a:lnSpc>
              <a:spcBef>
                <a:spcPts val="0"/>
              </a:spcBef>
              <a:spcAft>
                <a:spcPts val="0"/>
              </a:spcAft>
              <a:buClr>
                <a:srgbClr val="000000"/>
              </a:buClr>
              <a:buSzPts val="3800"/>
              <a:buFont typeface="Arial"/>
              <a:buNone/>
            </a:pPr>
            <a:r>
              <a:rPr lang="en-US" sz="3800" b="1" i="0" u="none" strike="noStrike" cap="none">
                <a:solidFill>
                  <a:srgbClr val="134F5C"/>
                </a:solidFill>
                <a:latin typeface="Century Gothic"/>
                <a:ea typeface="Century Gothic"/>
                <a:cs typeface="Century Gothic"/>
                <a:sym typeface="Century Gothic"/>
              </a:rPr>
              <a:t>VISION </a:t>
            </a:r>
            <a:endParaRPr sz="3800" b="1" i="0" u="none" strike="noStrike" cap="none">
              <a:solidFill>
                <a:srgbClr val="134F5C"/>
              </a:solidFill>
              <a:latin typeface="Century Gothic"/>
              <a:ea typeface="Century Gothic"/>
              <a:cs typeface="Century Gothic"/>
              <a:sym typeface="Century Gothic"/>
            </a:endParaRPr>
          </a:p>
          <a:p>
            <a:pPr marL="1371600" marR="0" lvl="0" indent="457200" algn="l" rtl="0">
              <a:lnSpc>
                <a:spcPct val="100000"/>
              </a:lnSpc>
              <a:spcBef>
                <a:spcPts val="0"/>
              </a:spcBef>
              <a:spcAft>
                <a:spcPts val="0"/>
              </a:spcAft>
              <a:buClr>
                <a:srgbClr val="000000"/>
              </a:buClr>
              <a:buSzPts val="3800"/>
              <a:buFont typeface="Arial"/>
              <a:buNone/>
            </a:pPr>
            <a:r>
              <a:rPr lang="en-US" sz="3800" b="1" i="0" u="none" strike="noStrike" cap="none">
                <a:solidFill>
                  <a:srgbClr val="134F5C"/>
                </a:solidFill>
                <a:latin typeface="Century Gothic"/>
                <a:ea typeface="Century Gothic"/>
                <a:cs typeface="Century Gothic"/>
                <a:sym typeface="Century Gothic"/>
              </a:rPr>
              <a:t>FOR </a:t>
            </a:r>
            <a:endParaRPr sz="3800" b="1" i="0" u="none" strike="noStrike" cap="none">
              <a:solidFill>
                <a:srgbClr val="134F5C"/>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000000"/>
              </a:buClr>
              <a:buSzPts val="3800"/>
              <a:buFont typeface="Arial"/>
              <a:buNone/>
            </a:pPr>
            <a:r>
              <a:rPr lang="en-US" sz="3800" b="1" i="0" u="none" strike="noStrike" cap="none">
                <a:solidFill>
                  <a:srgbClr val="134F5C"/>
                </a:solidFill>
                <a:latin typeface="Century Gothic"/>
                <a:ea typeface="Century Gothic"/>
                <a:cs typeface="Century Gothic"/>
                <a:sym typeface="Century Gothic"/>
              </a:rPr>
              <a:t>A </a:t>
            </a:r>
            <a:endParaRPr sz="3800" b="1" i="0" u="none" strike="noStrike" cap="none">
              <a:solidFill>
                <a:srgbClr val="134F5C"/>
              </a:solidFill>
              <a:latin typeface="Century Gothic"/>
              <a:ea typeface="Century Gothic"/>
              <a:cs typeface="Century Gothic"/>
              <a:sym typeface="Century Gothic"/>
            </a:endParaRPr>
          </a:p>
          <a:p>
            <a:pPr marL="137160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134F5C"/>
                </a:solidFill>
                <a:latin typeface="Century Gothic"/>
                <a:ea typeface="Century Gothic"/>
                <a:cs typeface="Century Gothic"/>
                <a:sym typeface="Century Gothic"/>
              </a:rPr>
              <a:t>DOWNTOWN</a:t>
            </a:r>
            <a:endParaRPr sz="3800" b="1" i="0" u="none" strike="noStrike" cap="none">
              <a:solidFill>
                <a:srgbClr val="134F5C"/>
              </a:solidFill>
              <a:latin typeface="Century Gothic"/>
              <a:ea typeface="Century Gothic"/>
              <a:cs typeface="Century Gothic"/>
              <a:sym typeface="Century Gothic"/>
            </a:endParaRPr>
          </a:p>
        </p:txBody>
      </p:sp>
      <p:sp>
        <p:nvSpPr>
          <p:cNvPr id="89" name="Google Shape;89;p1"/>
          <p:cNvSpPr txBox="1"/>
          <p:nvPr/>
        </p:nvSpPr>
        <p:spPr>
          <a:xfrm>
            <a:off x="1473200" y="5918200"/>
            <a:ext cx="9052200" cy="1320900"/>
          </a:xfrm>
          <a:prstGeom prst="rect">
            <a:avLst/>
          </a:prstGeom>
          <a:noFill/>
          <a:ln>
            <a:noFill/>
          </a:ln>
          <a:effectLst>
            <a:outerShdw blurRad="57150" dist="19050" dir="5400000" algn="bl" rotWithShape="0">
              <a:srgbClr val="0C343D">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5000" b="0" i="1" u="none" strike="noStrike" cap="none">
                <a:solidFill>
                  <a:schemeClr val="lt1"/>
                </a:solidFill>
                <a:latin typeface="Century Gothic"/>
                <a:ea typeface="Century Gothic"/>
                <a:cs typeface="Century Gothic"/>
                <a:sym typeface="Century Gothic"/>
              </a:rPr>
              <a:t>“A Good Place to Live”</a:t>
            </a:r>
            <a:endParaRPr sz="5000" b="0" i="1" u="none" strike="noStrike" cap="none">
              <a:solidFill>
                <a:srgbClr val="134F5C"/>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Google Shape;214;g1f56bcdccbd_1_0"/>
          <p:cNvSpPr/>
          <p:nvPr/>
        </p:nvSpPr>
        <p:spPr>
          <a:xfrm>
            <a:off x="0" y="0"/>
            <a:ext cx="12192012" cy="1504278"/>
          </a:xfrm>
          <a:prstGeom prst="flowChartDocument">
            <a:avLst/>
          </a:prstGeom>
          <a:solidFill>
            <a:srgbClr val="34687E"/>
          </a:solidFill>
          <a:ln w="9525" cap="flat" cmpd="sng">
            <a:solidFill>
              <a:srgbClr val="2E627C"/>
            </a:solidFill>
            <a:prstDash val="solid"/>
            <a:round/>
            <a:headEnd type="none" w="sm" len="sm"/>
            <a:tailEnd type="none" w="sm" len="sm"/>
          </a:ln>
          <a:effectLst>
            <a:outerShdw blurRad="57150" dist="28575" algn="bl" rotWithShape="0">
              <a:srgbClr val="134F5C">
                <a:alpha val="49411"/>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215" name="Google Shape;215;g1f56bcdccbd_1_0"/>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216" name="Google Shape;216;g1f56bcdccbd_1_0"/>
          <p:cNvPicPr preferRelativeResize="0"/>
          <p:nvPr/>
        </p:nvPicPr>
        <p:blipFill rotWithShape="1">
          <a:blip r:embed="rId4">
            <a:alphaModFix/>
          </a:blip>
          <a:srcRect l="36278" r="36053" b="36892"/>
          <a:stretch/>
        </p:blipFill>
        <p:spPr>
          <a:xfrm>
            <a:off x="11180675" y="118425"/>
            <a:ext cx="881751" cy="938799"/>
          </a:xfrm>
          <a:prstGeom prst="rect">
            <a:avLst/>
          </a:prstGeom>
          <a:noFill/>
          <a:ln>
            <a:noFill/>
          </a:ln>
        </p:spPr>
      </p:pic>
      <p:pic>
        <p:nvPicPr>
          <p:cNvPr id="217" name="Google Shape;217;g1f56bcdccbd_1_0"/>
          <p:cNvPicPr preferRelativeResize="0"/>
          <p:nvPr/>
        </p:nvPicPr>
        <p:blipFill rotWithShape="1">
          <a:blip r:embed="rId5">
            <a:alphaModFix/>
          </a:blip>
          <a:srcRect/>
          <a:stretch/>
        </p:blipFill>
        <p:spPr>
          <a:xfrm>
            <a:off x="6045450" y="1600375"/>
            <a:ext cx="6073300" cy="5154375"/>
          </a:xfrm>
          <a:prstGeom prst="rect">
            <a:avLst/>
          </a:prstGeom>
          <a:noFill/>
          <a:ln>
            <a:noFill/>
          </a:ln>
          <a:effectLst>
            <a:outerShdw blurRad="57150" dist="19050" dir="5400000" algn="bl" rotWithShape="0">
              <a:srgbClr val="000000">
                <a:alpha val="49411"/>
              </a:srgbClr>
            </a:outerShdw>
          </a:effectLst>
        </p:spPr>
      </p:pic>
      <p:sp>
        <p:nvSpPr>
          <p:cNvPr id="218" name="Google Shape;218;g1f56bcdccbd_1_0"/>
          <p:cNvSpPr txBox="1"/>
          <p:nvPr/>
        </p:nvSpPr>
        <p:spPr>
          <a:xfrm>
            <a:off x="38850" y="1504275"/>
            <a:ext cx="6127800" cy="63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3000" b="1">
                <a:solidFill>
                  <a:schemeClr val="dk1"/>
                </a:solidFill>
                <a:latin typeface="Century Gothic"/>
                <a:ea typeface="Century Gothic"/>
                <a:cs typeface="Century Gothic"/>
                <a:sym typeface="Century Gothic"/>
              </a:rPr>
              <a:t>EXISTING CONDITIONS &amp; ZONING REGULATIONS</a:t>
            </a:r>
            <a:endParaRPr sz="3000" b="1" i="0" u="none" strike="noStrike" cap="none">
              <a:solidFill>
                <a:schemeClr val="dk1"/>
              </a:solidFill>
              <a:latin typeface="Century Gothic"/>
              <a:ea typeface="Century Gothic"/>
              <a:cs typeface="Century Gothic"/>
              <a:sym typeface="Century Gothic"/>
            </a:endParaRPr>
          </a:p>
        </p:txBody>
      </p:sp>
      <p:sp>
        <p:nvSpPr>
          <p:cNvPr id="219" name="Google Shape;219;g1f56bcdccbd_1_0"/>
          <p:cNvSpPr txBox="1"/>
          <p:nvPr/>
        </p:nvSpPr>
        <p:spPr>
          <a:xfrm>
            <a:off x="1411500" y="316163"/>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Planning &amp; Zoning Analysis</a:t>
            </a:r>
            <a:endParaRPr sz="2900" b="1" i="0" u="none" strike="noStrike" cap="none">
              <a:solidFill>
                <a:schemeClr val="lt1"/>
              </a:solidFill>
              <a:latin typeface="Century Gothic"/>
              <a:ea typeface="Century Gothic"/>
              <a:cs typeface="Century Gothic"/>
              <a:sym typeface="Century Gothic"/>
            </a:endParaRPr>
          </a:p>
        </p:txBody>
      </p:sp>
      <p:pic>
        <p:nvPicPr>
          <p:cNvPr id="220" name="Google Shape;220;g1f56bcdccbd_1_0"/>
          <p:cNvPicPr preferRelativeResize="0"/>
          <p:nvPr/>
        </p:nvPicPr>
        <p:blipFill>
          <a:blip r:embed="rId6">
            <a:alphaModFix/>
          </a:blip>
          <a:stretch>
            <a:fillRect/>
          </a:stretch>
        </p:blipFill>
        <p:spPr>
          <a:xfrm>
            <a:off x="98025" y="2752300"/>
            <a:ext cx="5834127" cy="2924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g2e6b0b9a756_0_0"/>
          <p:cNvSpPr/>
          <p:nvPr/>
        </p:nvSpPr>
        <p:spPr>
          <a:xfrm>
            <a:off x="0" y="0"/>
            <a:ext cx="12192012" cy="1504278"/>
          </a:xfrm>
          <a:prstGeom prst="flowChartDocument">
            <a:avLst/>
          </a:prstGeom>
          <a:solidFill>
            <a:srgbClr val="34687E"/>
          </a:solidFill>
          <a:ln w="9525" cap="flat" cmpd="sng">
            <a:solidFill>
              <a:schemeClr val="dk2"/>
            </a:solidFill>
            <a:prstDash val="solid"/>
            <a:round/>
            <a:headEnd type="none" w="sm" len="sm"/>
            <a:tailEnd type="none" w="sm" len="sm"/>
          </a:ln>
          <a:effectLst>
            <a:outerShdw blurRad="57150" dist="28575" algn="bl" rotWithShape="0">
              <a:srgbClr val="134F5C">
                <a:alpha val="4941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226" name="Google Shape;226;g2e6b0b9a756_0_0"/>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227" name="Google Shape;227;g2e6b0b9a756_0_0"/>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pic>
        <p:nvPicPr>
          <p:cNvPr id="228" name="Google Shape;228;g2e6b0b9a756_0_0"/>
          <p:cNvPicPr preferRelativeResize="0"/>
          <p:nvPr/>
        </p:nvPicPr>
        <p:blipFill rotWithShape="1">
          <a:blip r:embed="rId5">
            <a:alphaModFix/>
          </a:blip>
          <a:srcRect t="3245" r="60787" b="8078"/>
          <a:stretch/>
        </p:blipFill>
        <p:spPr>
          <a:xfrm rot="5400000">
            <a:off x="2012800" y="475051"/>
            <a:ext cx="2009450" cy="5761750"/>
          </a:xfrm>
          <a:prstGeom prst="rect">
            <a:avLst/>
          </a:prstGeom>
          <a:noFill/>
          <a:ln>
            <a:noFill/>
          </a:ln>
          <a:effectLst>
            <a:outerShdw blurRad="57150" dist="19050" dir="5400000" algn="bl" rotWithShape="0">
              <a:srgbClr val="000000">
                <a:alpha val="49410"/>
              </a:srgbClr>
            </a:outerShdw>
          </a:effectLst>
        </p:spPr>
      </p:pic>
      <p:pic>
        <p:nvPicPr>
          <p:cNvPr id="229" name="Google Shape;229;g2e6b0b9a756_0_0"/>
          <p:cNvPicPr preferRelativeResize="0"/>
          <p:nvPr/>
        </p:nvPicPr>
        <p:blipFill rotWithShape="1">
          <a:blip r:embed="rId6">
            <a:alphaModFix/>
          </a:blip>
          <a:srcRect/>
          <a:stretch/>
        </p:blipFill>
        <p:spPr>
          <a:xfrm>
            <a:off x="6045450" y="1600375"/>
            <a:ext cx="6073300" cy="5154375"/>
          </a:xfrm>
          <a:prstGeom prst="rect">
            <a:avLst/>
          </a:prstGeom>
          <a:noFill/>
          <a:ln>
            <a:noFill/>
          </a:ln>
          <a:effectLst>
            <a:outerShdw blurRad="57150" dist="19050" dir="5400000" algn="bl" rotWithShape="0">
              <a:srgbClr val="000000">
                <a:alpha val="49410"/>
              </a:srgbClr>
            </a:outerShdw>
          </a:effectLst>
        </p:spPr>
      </p:pic>
      <p:sp>
        <p:nvSpPr>
          <p:cNvPr id="230" name="Google Shape;230;g2e6b0b9a756_0_0"/>
          <p:cNvSpPr txBox="1"/>
          <p:nvPr/>
        </p:nvSpPr>
        <p:spPr>
          <a:xfrm>
            <a:off x="59350" y="1569250"/>
            <a:ext cx="6127800" cy="63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3000" b="1" i="0" u="none" strike="noStrike" cap="none" dirty="0">
                <a:solidFill>
                  <a:schemeClr val="dk1"/>
                </a:solidFill>
                <a:latin typeface="Century Gothic"/>
                <a:ea typeface="Century Gothic"/>
                <a:cs typeface="Century Gothic"/>
                <a:sym typeface="Century Gothic"/>
              </a:rPr>
              <a:t>CITY ZONING</a:t>
            </a:r>
            <a:endParaRPr sz="3000" b="1" i="0" u="none" strike="noStrike" cap="none" dirty="0">
              <a:solidFill>
                <a:schemeClr val="dk1"/>
              </a:solidFill>
              <a:latin typeface="Century Gothic"/>
              <a:ea typeface="Century Gothic"/>
              <a:cs typeface="Century Gothic"/>
              <a:sym typeface="Century Gothic"/>
            </a:endParaRPr>
          </a:p>
        </p:txBody>
      </p:sp>
      <p:sp>
        <p:nvSpPr>
          <p:cNvPr id="231" name="Google Shape;231;g2e6b0b9a756_0_0"/>
          <p:cNvSpPr/>
          <p:nvPr/>
        </p:nvSpPr>
        <p:spPr>
          <a:xfrm>
            <a:off x="404884" y="2997958"/>
            <a:ext cx="4349086" cy="423081"/>
          </a:xfrm>
          <a:custGeom>
            <a:avLst/>
            <a:gdLst/>
            <a:ahLst/>
            <a:cxnLst/>
            <a:rect l="l" t="t" r="r" b="b"/>
            <a:pathLst>
              <a:path w="4349086" h="423081" extrusionOk="0">
                <a:moveTo>
                  <a:pt x="0" y="31845"/>
                </a:moveTo>
                <a:lnTo>
                  <a:pt x="0" y="423081"/>
                </a:lnTo>
                <a:lnTo>
                  <a:pt x="4349086" y="404884"/>
                </a:lnTo>
                <a:cubicBezTo>
                  <a:pt x="4347570" y="271439"/>
                  <a:pt x="4346053" y="137994"/>
                  <a:pt x="4344537" y="4549"/>
                </a:cubicBezTo>
                <a:lnTo>
                  <a:pt x="4249003" y="4549"/>
                </a:lnTo>
                <a:lnTo>
                  <a:pt x="4249003" y="172872"/>
                </a:lnTo>
                <a:lnTo>
                  <a:pt x="3607558" y="172872"/>
                </a:lnTo>
                <a:lnTo>
                  <a:pt x="3612107" y="0"/>
                </a:lnTo>
                <a:lnTo>
                  <a:pt x="0" y="31845"/>
                </a:lnTo>
                <a:close/>
              </a:path>
            </a:pathLst>
          </a:custGeom>
          <a:solidFill>
            <a:srgbClr val="E38CFD"/>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2" name="Google Shape;232;g2e6b0b9a756_0_0"/>
          <p:cNvSpPr/>
          <p:nvPr/>
        </p:nvSpPr>
        <p:spPr>
          <a:xfrm>
            <a:off x="7836195" y="1908544"/>
            <a:ext cx="2652900" cy="537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45 feet (3-stories)</a:t>
            </a:r>
            <a:endParaRPr sz="1400" b="0" i="0" u="none" strike="noStrike" cap="none">
              <a:solidFill>
                <a:srgbClr val="000000"/>
              </a:solidFill>
              <a:latin typeface="Arial"/>
              <a:ea typeface="Arial"/>
              <a:cs typeface="Arial"/>
              <a:sym typeface="Arial"/>
            </a:endParaRPr>
          </a:p>
        </p:txBody>
      </p:sp>
      <p:sp>
        <p:nvSpPr>
          <p:cNvPr id="233" name="Google Shape;233;g2e6b0b9a756_0_0"/>
          <p:cNvSpPr/>
          <p:nvPr/>
        </p:nvSpPr>
        <p:spPr>
          <a:xfrm>
            <a:off x="10489018" y="1908544"/>
            <a:ext cx="1573500" cy="537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55 feet (4 or 5-stories)</a:t>
            </a:r>
            <a:endParaRPr sz="1400" b="0" i="0" u="none" strike="noStrike" cap="none">
              <a:solidFill>
                <a:srgbClr val="000000"/>
              </a:solidFill>
              <a:latin typeface="Arial"/>
              <a:ea typeface="Arial"/>
              <a:cs typeface="Arial"/>
              <a:sym typeface="Arial"/>
            </a:endParaRPr>
          </a:p>
        </p:txBody>
      </p:sp>
      <p:sp>
        <p:nvSpPr>
          <p:cNvPr id="234" name="Google Shape;234;g2e6b0b9a756_0_0"/>
          <p:cNvSpPr/>
          <p:nvPr/>
        </p:nvSpPr>
        <p:spPr>
          <a:xfrm>
            <a:off x="7836195" y="2445488"/>
            <a:ext cx="4226100" cy="2445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15 units per acre</a:t>
            </a:r>
            <a:endParaRPr sz="1400" b="0" i="0" u="none" strike="noStrike" cap="none">
              <a:solidFill>
                <a:srgbClr val="000000"/>
              </a:solidFill>
              <a:latin typeface="Arial"/>
              <a:ea typeface="Arial"/>
              <a:cs typeface="Arial"/>
              <a:sym typeface="Arial"/>
            </a:endParaRPr>
          </a:p>
        </p:txBody>
      </p:sp>
      <p:sp>
        <p:nvSpPr>
          <p:cNvPr id="235" name="Google Shape;235;g2e6b0b9a756_0_0"/>
          <p:cNvSpPr/>
          <p:nvPr/>
        </p:nvSpPr>
        <p:spPr>
          <a:xfrm>
            <a:off x="7829120" y="3510808"/>
            <a:ext cx="2652900" cy="244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5 feet</a:t>
            </a:r>
            <a:endParaRPr sz="1400" b="0" i="0" u="none" strike="noStrike" cap="none">
              <a:solidFill>
                <a:srgbClr val="000000"/>
              </a:solidFill>
              <a:latin typeface="Arial"/>
              <a:ea typeface="Arial"/>
              <a:cs typeface="Arial"/>
              <a:sym typeface="Arial"/>
            </a:endParaRPr>
          </a:p>
        </p:txBody>
      </p:sp>
      <p:sp>
        <p:nvSpPr>
          <p:cNvPr id="236" name="Google Shape;236;g2e6b0b9a756_0_0"/>
          <p:cNvSpPr/>
          <p:nvPr/>
        </p:nvSpPr>
        <p:spPr>
          <a:xfrm>
            <a:off x="10489017" y="3510808"/>
            <a:ext cx="1573500" cy="244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0 – 5 feet</a:t>
            </a:r>
            <a:endParaRPr sz="1400" b="0" i="0" u="none" strike="noStrike" cap="none">
              <a:solidFill>
                <a:srgbClr val="000000"/>
              </a:solidFill>
              <a:latin typeface="Arial"/>
              <a:ea typeface="Arial"/>
              <a:cs typeface="Arial"/>
              <a:sym typeface="Arial"/>
            </a:endParaRPr>
          </a:p>
        </p:txBody>
      </p:sp>
      <p:sp>
        <p:nvSpPr>
          <p:cNvPr id="237" name="Google Shape;237;g2e6b0b9a756_0_0"/>
          <p:cNvSpPr/>
          <p:nvPr/>
        </p:nvSpPr>
        <p:spPr>
          <a:xfrm>
            <a:off x="10489017" y="3764131"/>
            <a:ext cx="1573500" cy="244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5 feet</a:t>
            </a:r>
            <a:endParaRPr sz="1400" b="0" i="0" u="none" strike="noStrike" cap="none">
              <a:solidFill>
                <a:srgbClr val="000000"/>
              </a:solidFill>
              <a:latin typeface="Arial"/>
              <a:ea typeface="Arial"/>
              <a:cs typeface="Arial"/>
              <a:sym typeface="Arial"/>
            </a:endParaRPr>
          </a:p>
        </p:txBody>
      </p:sp>
      <p:sp>
        <p:nvSpPr>
          <p:cNvPr id="238" name="Google Shape;238;g2e6b0b9a756_0_0"/>
          <p:cNvSpPr/>
          <p:nvPr/>
        </p:nvSpPr>
        <p:spPr>
          <a:xfrm>
            <a:off x="10489017" y="4039958"/>
            <a:ext cx="1573500" cy="244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5 feet</a:t>
            </a:r>
            <a:endParaRPr sz="1400" b="0" i="0" u="none" strike="noStrike" cap="none">
              <a:solidFill>
                <a:srgbClr val="000000"/>
              </a:solidFill>
              <a:latin typeface="Arial"/>
              <a:ea typeface="Arial"/>
              <a:cs typeface="Arial"/>
              <a:sym typeface="Arial"/>
            </a:endParaRPr>
          </a:p>
        </p:txBody>
      </p:sp>
      <p:sp>
        <p:nvSpPr>
          <p:cNvPr id="239" name="Google Shape;239;g2e6b0b9a756_0_0"/>
          <p:cNvSpPr/>
          <p:nvPr/>
        </p:nvSpPr>
        <p:spPr>
          <a:xfrm>
            <a:off x="10489320" y="4284404"/>
            <a:ext cx="1573500" cy="4119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5 feet</a:t>
            </a:r>
            <a:endParaRPr sz="1400" b="0" i="0" u="none" strike="noStrike" cap="none">
              <a:solidFill>
                <a:srgbClr val="000000"/>
              </a:solidFill>
              <a:latin typeface="Arial"/>
              <a:ea typeface="Arial"/>
              <a:cs typeface="Arial"/>
              <a:sym typeface="Arial"/>
            </a:endParaRPr>
          </a:p>
        </p:txBody>
      </p:sp>
      <p:sp>
        <p:nvSpPr>
          <p:cNvPr id="240" name="Google Shape;240;g2e6b0b9a756_0_0"/>
          <p:cNvSpPr/>
          <p:nvPr/>
        </p:nvSpPr>
        <p:spPr>
          <a:xfrm>
            <a:off x="7836195" y="5514725"/>
            <a:ext cx="4226100" cy="534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Lot Coverage 75%</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Max. FAR 0.75</a:t>
            </a:r>
            <a:endParaRPr sz="1400" b="0" i="0" u="none" strike="noStrike" cap="none">
              <a:solidFill>
                <a:srgbClr val="000000"/>
              </a:solidFill>
              <a:latin typeface="Arial"/>
              <a:ea typeface="Arial"/>
              <a:cs typeface="Arial"/>
              <a:sym typeface="Arial"/>
            </a:endParaRPr>
          </a:p>
        </p:txBody>
      </p:sp>
      <p:sp>
        <p:nvSpPr>
          <p:cNvPr id="241" name="Google Shape;241;g2e6b0b9a756_0_0"/>
          <p:cNvSpPr/>
          <p:nvPr/>
        </p:nvSpPr>
        <p:spPr>
          <a:xfrm>
            <a:off x="291997" y="5354322"/>
            <a:ext cx="3628500" cy="534300"/>
          </a:xfrm>
          <a:prstGeom prst="rect">
            <a:avLst/>
          </a:prstGeom>
          <a:solidFill>
            <a:schemeClr val="lt1"/>
          </a:solidFill>
          <a:ln w="1905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Change the RL-3 zoning regulations that surround Swain Boulevard to allow townhouses as a permitted use and increase the allowable density to 15 units per acre</a:t>
            </a:r>
            <a:endParaRPr sz="1400" b="0" i="0" u="none" strike="noStrike" cap="none">
              <a:solidFill>
                <a:srgbClr val="000000"/>
              </a:solidFill>
              <a:latin typeface="Arial"/>
              <a:ea typeface="Arial"/>
              <a:cs typeface="Arial"/>
              <a:sym typeface="Arial"/>
            </a:endParaRPr>
          </a:p>
        </p:txBody>
      </p:sp>
      <p:cxnSp>
        <p:nvCxnSpPr>
          <p:cNvPr id="242" name="Google Shape;242;g2e6b0b9a756_0_0"/>
          <p:cNvCxnSpPr/>
          <p:nvPr/>
        </p:nvCxnSpPr>
        <p:spPr>
          <a:xfrm rot="10800000">
            <a:off x="1593591" y="3764263"/>
            <a:ext cx="226500" cy="1582800"/>
          </a:xfrm>
          <a:prstGeom prst="straightConnector1">
            <a:avLst/>
          </a:prstGeom>
          <a:noFill/>
          <a:ln w="57150" cap="flat" cmpd="sng">
            <a:solidFill>
              <a:srgbClr val="FF0000"/>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243" name="Google Shape;243;g2e6b0b9a756_0_0"/>
          <p:cNvCxnSpPr/>
          <p:nvPr/>
        </p:nvCxnSpPr>
        <p:spPr>
          <a:xfrm rot="10800000" flipH="1">
            <a:off x="1820091" y="2610522"/>
            <a:ext cx="1637100" cy="2743800"/>
          </a:xfrm>
          <a:prstGeom prst="straightConnector1">
            <a:avLst/>
          </a:prstGeom>
          <a:noFill/>
          <a:ln w="57150" cap="flat" cmpd="sng">
            <a:solidFill>
              <a:srgbClr val="FF0000"/>
            </a:solidFill>
            <a:prstDash val="solid"/>
            <a:round/>
            <a:headEnd type="none" w="sm" len="sm"/>
            <a:tailEnd type="triangle" w="med" len="med"/>
          </a:ln>
          <a:effectLst>
            <a:outerShdw blurRad="50800" dist="38100" dir="2700000" algn="tl" rotWithShape="0">
              <a:srgbClr val="000000">
                <a:alpha val="40000"/>
              </a:srgbClr>
            </a:outerShdw>
          </a:effectLst>
        </p:spPr>
      </p:cxnSp>
      <p:pic>
        <p:nvPicPr>
          <p:cNvPr id="244" name="Google Shape;244;g2e6b0b9a756_0_0"/>
          <p:cNvPicPr preferRelativeResize="0"/>
          <p:nvPr/>
        </p:nvPicPr>
        <p:blipFill rotWithShape="1">
          <a:blip r:embed="rId7">
            <a:alphaModFix/>
          </a:blip>
          <a:srcRect/>
          <a:stretch/>
        </p:blipFill>
        <p:spPr>
          <a:xfrm>
            <a:off x="4004033" y="4926085"/>
            <a:ext cx="1957800" cy="17118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45" name="Google Shape;245;g2e6b0b9a756_0_0"/>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Planning &amp; Zoning Analysis</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
                                        </p:tgtEl>
                                        <p:attrNameLst>
                                          <p:attrName>style.visibility</p:attrName>
                                        </p:attrNameLst>
                                      </p:cBhvr>
                                      <p:to>
                                        <p:strVal val="visible"/>
                                      </p:to>
                                    </p:set>
                                    <p:animEffect transition="in" filter="fade">
                                      <p:cBhvr>
                                        <p:cTn id="12" dur="500"/>
                                        <p:tgtEl>
                                          <p:spTgt spid="2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3"/>
                                        </p:tgtEl>
                                        <p:attrNameLst>
                                          <p:attrName>style.visibility</p:attrName>
                                        </p:attrNameLst>
                                      </p:cBhvr>
                                      <p:to>
                                        <p:strVal val="visible"/>
                                      </p:to>
                                    </p:set>
                                    <p:animEffect transition="in" filter="fade">
                                      <p:cBhvr>
                                        <p:cTn id="17" dur="500"/>
                                        <p:tgtEl>
                                          <p:spTgt spid="2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4"/>
                                        </p:tgtEl>
                                        <p:attrNameLst>
                                          <p:attrName>style.visibility</p:attrName>
                                        </p:attrNameLst>
                                      </p:cBhvr>
                                      <p:to>
                                        <p:strVal val="visible"/>
                                      </p:to>
                                    </p:set>
                                    <p:animEffect transition="in" filter="fade">
                                      <p:cBhvr>
                                        <p:cTn id="22" dur="500"/>
                                        <p:tgtEl>
                                          <p:spTgt spid="2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5"/>
                                        </p:tgtEl>
                                        <p:attrNameLst>
                                          <p:attrName>style.visibility</p:attrName>
                                        </p:attrNameLst>
                                      </p:cBhvr>
                                      <p:to>
                                        <p:strVal val="visible"/>
                                      </p:to>
                                    </p:set>
                                    <p:animEffect transition="in" filter="fade">
                                      <p:cBhvr>
                                        <p:cTn id="27" dur="500"/>
                                        <p:tgtEl>
                                          <p:spTgt spid="2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6"/>
                                        </p:tgtEl>
                                        <p:attrNameLst>
                                          <p:attrName>style.visibility</p:attrName>
                                        </p:attrNameLst>
                                      </p:cBhvr>
                                      <p:to>
                                        <p:strVal val="visible"/>
                                      </p:to>
                                    </p:set>
                                    <p:animEffect transition="in" filter="fade">
                                      <p:cBhvr>
                                        <p:cTn id="32" dur="500"/>
                                        <p:tgtEl>
                                          <p:spTgt spid="2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7"/>
                                        </p:tgtEl>
                                        <p:attrNameLst>
                                          <p:attrName>style.visibility</p:attrName>
                                        </p:attrNameLst>
                                      </p:cBhvr>
                                      <p:to>
                                        <p:strVal val="visible"/>
                                      </p:to>
                                    </p:set>
                                    <p:animEffect transition="in" filter="fade">
                                      <p:cBhvr>
                                        <p:cTn id="37" dur="500"/>
                                        <p:tgtEl>
                                          <p:spTgt spid="2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8"/>
                                        </p:tgtEl>
                                        <p:attrNameLst>
                                          <p:attrName>style.visibility</p:attrName>
                                        </p:attrNameLst>
                                      </p:cBhvr>
                                      <p:to>
                                        <p:strVal val="visible"/>
                                      </p:to>
                                    </p:set>
                                    <p:animEffect transition="in" filter="fade">
                                      <p:cBhvr>
                                        <p:cTn id="42" dur="500"/>
                                        <p:tgtEl>
                                          <p:spTgt spid="2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9"/>
                                        </p:tgtEl>
                                        <p:attrNameLst>
                                          <p:attrName>style.visibility</p:attrName>
                                        </p:attrNameLst>
                                      </p:cBhvr>
                                      <p:to>
                                        <p:strVal val="visible"/>
                                      </p:to>
                                    </p:set>
                                    <p:animEffect transition="in" filter="fade">
                                      <p:cBhvr>
                                        <p:cTn id="47" dur="500"/>
                                        <p:tgtEl>
                                          <p:spTgt spid="2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0"/>
                                        </p:tgtEl>
                                        <p:attrNameLst>
                                          <p:attrName>style.visibility</p:attrName>
                                        </p:attrNameLst>
                                      </p:cBhvr>
                                      <p:to>
                                        <p:strVal val="visible"/>
                                      </p:to>
                                    </p:set>
                                    <p:animEffect transition="in" filter="fade">
                                      <p:cBhvr>
                                        <p:cTn id="52" dur="500"/>
                                        <p:tgtEl>
                                          <p:spTgt spid="24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1"/>
                                        </p:tgtEl>
                                        <p:attrNameLst>
                                          <p:attrName>style.visibility</p:attrName>
                                        </p:attrNameLst>
                                      </p:cBhvr>
                                      <p:to>
                                        <p:strVal val="visible"/>
                                      </p:to>
                                    </p:set>
                                    <p:animEffect transition="in" filter="fade">
                                      <p:cBhvr>
                                        <p:cTn id="57" dur="500"/>
                                        <p:tgtEl>
                                          <p:spTgt spid="241"/>
                                        </p:tgtEl>
                                      </p:cBhvr>
                                    </p:animEffect>
                                  </p:childTnLst>
                                </p:cTn>
                              </p:par>
                              <p:par>
                                <p:cTn id="58" presetID="10" presetClass="entr" presetSubtype="0" fill="hold" nodeType="withEffect">
                                  <p:stCondLst>
                                    <p:cond delay="0"/>
                                  </p:stCondLst>
                                  <p:childTnLst>
                                    <p:set>
                                      <p:cBhvr>
                                        <p:cTn id="59" dur="1" fill="hold">
                                          <p:stCondLst>
                                            <p:cond delay="0"/>
                                          </p:stCondLst>
                                        </p:cTn>
                                        <p:tgtEl>
                                          <p:spTgt spid="242"/>
                                        </p:tgtEl>
                                        <p:attrNameLst>
                                          <p:attrName>style.visibility</p:attrName>
                                        </p:attrNameLst>
                                      </p:cBhvr>
                                      <p:to>
                                        <p:strVal val="visible"/>
                                      </p:to>
                                    </p:set>
                                    <p:animEffect transition="in" filter="fade">
                                      <p:cBhvr>
                                        <p:cTn id="60" dur="500"/>
                                        <p:tgtEl>
                                          <p:spTgt spid="242"/>
                                        </p:tgtEl>
                                      </p:cBhvr>
                                    </p:animEffect>
                                  </p:childTnLst>
                                </p:cTn>
                              </p:par>
                              <p:par>
                                <p:cTn id="61" presetID="10" presetClass="entr" presetSubtype="0" fill="hold" nodeType="withEffect">
                                  <p:stCondLst>
                                    <p:cond delay="0"/>
                                  </p:stCondLst>
                                  <p:childTnLst>
                                    <p:set>
                                      <p:cBhvr>
                                        <p:cTn id="62" dur="1" fill="hold">
                                          <p:stCondLst>
                                            <p:cond delay="0"/>
                                          </p:stCondLst>
                                        </p:cTn>
                                        <p:tgtEl>
                                          <p:spTgt spid="243"/>
                                        </p:tgtEl>
                                        <p:attrNameLst>
                                          <p:attrName>style.visibility</p:attrName>
                                        </p:attrNameLst>
                                      </p:cBhvr>
                                      <p:to>
                                        <p:strVal val="visible"/>
                                      </p:to>
                                    </p:set>
                                    <p:animEffect transition="in" filter="fade">
                                      <p:cBhvr>
                                        <p:cTn id="63" dur="500"/>
                                        <p:tgtEl>
                                          <p:spTgt spid="243"/>
                                        </p:tgtEl>
                                      </p:cBhvr>
                                    </p:animEffect>
                                  </p:childTnLst>
                                </p:cTn>
                              </p:par>
                            </p:childTnLst>
                          </p:cTn>
                        </p:par>
                        <p:par>
                          <p:cTn id="64" fill="hold">
                            <p:stCondLst>
                              <p:cond delay="500"/>
                            </p:stCondLst>
                            <p:childTnLst>
                              <p:par>
                                <p:cTn id="65" presetID="2" presetClass="entr" presetSubtype="4" fill="hold" nodeType="afterEffect">
                                  <p:stCondLst>
                                    <p:cond delay="1000"/>
                                  </p:stCondLst>
                                  <p:childTnLst>
                                    <p:set>
                                      <p:cBhvr>
                                        <p:cTn id="66" dur="1" fill="hold">
                                          <p:stCondLst>
                                            <p:cond delay="0"/>
                                          </p:stCondLst>
                                        </p:cTn>
                                        <p:tgtEl>
                                          <p:spTgt spid="244"/>
                                        </p:tgtEl>
                                        <p:attrNameLst>
                                          <p:attrName>style.visibility</p:attrName>
                                        </p:attrNameLst>
                                      </p:cBhvr>
                                      <p:to>
                                        <p:strVal val="visible"/>
                                      </p:to>
                                    </p:set>
                                    <p:anim calcmode="lin" valueType="num">
                                      <p:cBhvr additive="base">
                                        <p:cTn id="67" dur="500"/>
                                        <p:tgtEl>
                                          <p:spTgt spid="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pic>
        <p:nvPicPr>
          <p:cNvPr id="250" name="Google Shape;250;g2c40962d662_0_15"/>
          <p:cNvPicPr preferRelativeResize="0"/>
          <p:nvPr/>
        </p:nvPicPr>
        <p:blipFill>
          <a:blip r:embed="rId3">
            <a:alphaModFix/>
          </a:blip>
          <a:stretch>
            <a:fillRect/>
          </a:stretch>
        </p:blipFill>
        <p:spPr>
          <a:xfrm>
            <a:off x="2080226" y="2214300"/>
            <a:ext cx="7678951" cy="4414564"/>
          </a:xfrm>
          <a:prstGeom prst="rect">
            <a:avLst/>
          </a:prstGeom>
          <a:noFill/>
          <a:ln>
            <a:noFill/>
          </a:ln>
        </p:spPr>
      </p:pic>
      <p:pic>
        <p:nvPicPr>
          <p:cNvPr id="251" name="Google Shape;251;g2c40962d662_0_15"/>
          <p:cNvPicPr preferRelativeResize="0"/>
          <p:nvPr/>
        </p:nvPicPr>
        <p:blipFill>
          <a:blip r:embed="rId4">
            <a:alphaModFix/>
          </a:blip>
          <a:stretch>
            <a:fillRect/>
          </a:stretch>
        </p:blipFill>
        <p:spPr>
          <a:xfrm>
            <a:off x="174200" y="4444225"/>
            <a:ext cx="1828800" cy="2171700"/>
          </a:xfrm>
          <a:prstGeom prst="rect">
            <a:avLst/>
          </a:prstGeom>
          <a:noFill/>
          <a:ln>
            <a:noFill/>
          </a:ln>
        </p:spPr>
      </p:pic>
      <p:sp>
        <p:nvSpPr>
          <p:cNvPr id="252" name="Google Shape;252;g2c40962d662_0_15"/>
          <p:cNvSpPr/>
          <p:nvPr/>
        </p:nvSpPr>
        <p:spPr>
          <a:xfrm>
            <a:off x="0" y="0"/>
            <a:ext cx="12192012" cy="1504278"/>
          </a:xfrm>
          <a:prstGeom prst="flowChartDocument">
            <a:avLst/>
          </a:prstGeom>
          <a:solidFill>
            <a:srgbClr val="34687E"/>
          </a:solidFill>
          <a:ln w="9525" cap="flat" cmpd="sng">
            <a:solidFill>
              <a:schemeClr val="dk2"/>
            </a:solidFill>
            <a:prstDash val="solid"/>
            <a:round/>
            <a:headEnd type="none" w="sm" len="sm"/>
            <a:tailEnd type="none" w="sm" len="sm"/>
          </a:ln>
          <a:effectLst>
            <a:outerShdw blurRad="57150" dist="28575" algn="bl" rotWithShape="0">
              <a:srgbClr val="134F5C">
                <a:alpha val="49803"/>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253" name="Google Shape;253;g2c40962d662_0_15"/>
          <p:cNvPicPr preferRelativeResize="0"/>
          <p:nvPr/>
        </p:nvPicPr>
        <p:blipFill rotWithShape="1">
          <a:blip r:embed="rId5">
            <a:alphaModFix/>
          </a:blip>
          <a:srcRect/>
          <a:stretch/>
        </p:blipFill>
        <p:spPr>
          <a:xfrm>
            <a:off x="174200" y="163275"/>
            <a:ext cx="1067800" cy="1067800"/>
          </a:xfrm>
          <a:prstGeom prst="rect">
            <a:avLst/>
          </a:prstGeom>
          <a:noFill/>
          <a:ln>
            <a:noFill/>
          </a:ln>
        </p:spPr>
      </p:pic>
      <p:pic>
        <p:nvPicPr>
          <p:cNvPr id="254" name="Google Shape;254;g2c40962d662_0_15"/>
          <p:cNvPicPr preferRelativeResize="0"/>
          <p:nvPr/>
        </p:nvPicPr>
        <p:blipFill rotWithShape="1">
          <a:blip r:embed="rId6">
            <a:alphaModFix/>
          </a:blip>
          <a:srcRect l="36278" r="36053" b="36892"/>
          <a:stretch/>
        </p:blipFill>
        <p:spPr>
          <a:xfrm>
            <a:off x="11180675" y="118425"/>
            <a:ext cx="881751" cy="938799"/>
          </a:xfrm>
          <a:prstGeom prst="rect">
            <a:avLst/>
          </a:prstGeom>
          <a:noFill/>
          <a:ln>
            <a:noFill/>
          </a:ln>
        </p:spPr>
      </p:pic>
      <p:pic>
        <p:nvPicPr>
          <p:cNvPr id="255" name="Google Shape;255;g2c40962d662_0_15"/>
          <p:cNvPicPr preferRelativeResize="0"/>
          <p:nvPr/>
        </p:nvPicPr>
        <p:blipFill rotWithShape="1">
          <a:blip r:embed="rId7">
            <a:alphaModFix/>
          </a:blip>
          <a:srcRect/>
          <a:stretch/>
        </p:blipFill>
        <p:spPr>
          <a:xfrm>
            <a:off x="8002300" y="1231075"/>
            <a:ext cx="3062973" cy="2118350"/>
          </a:xfrm>
          <a:prstGeom prst="rect">
            <a:avLst/>
          </a:prstGeom>
          <a:noFill/>
          <a:ln>
            <a:noFill/>
          </a:ln>
          <a:effectLst>
            <a:outerShdw blurRad="57150" dist="19050" dir="5400000" algn="bl" rotWithShape="0">
              <a:srgbClr val="FF0000">
                <a:alpha val="49800"/>
              </a:srgbClr>
            </a:outerShdw>
          </a:effectLst>
        </p:spPr>
      </p:pic>
      <p:cxnSp>
        <p:nvCxnSpPr>
          <p:cNvPr id="256" name="Google Shape;256;g2c40962d662_0_15"/>
          <p:cNvCxnSpPr>
            <a:stCxn id="255" idx="2"/>
          </p:cNvCxnSpPr>
          <p:nvPr/>
        </p:nvCxnSpPr>
        <p:spPr>
          <a:xfrm flipH="1">
            <a:off x="7686387" y="3349425"/>
            <a:ext cx="1847400" cy="509400"/>
          </a:xfrm>
          <a:prstGeom prst="straightConnector1">
            <a:avLst/>
          </a:prstGeom>
          <a:noFill/>
          <a:ln w="9525" cap="flat" cmpd="sng">
            <a:solidFill>
              <a:schemeClr val="dk1"/>
            </a:solidFill>
            <a:prstDash val="solid"/>
            <a:round/>
            <a:headEnd type="none" w="sm" len="sm"/>
            <a:tailEnd type="triangle" w="med" len="med"/>
          </a:ln>
        </p:spPr>
      </p:cxnSp>
      <p:pic>
        <p:nvPicPr>
          <p:cNvPr id="257" name="Google Shape;257;g2c40962d662_0_15"/>
          <p:cNvPicPr preferRelativeResize="0"/>
          <p:nvPr/>
        </p:nvPicPr>
        <p:blipFill rotWithShape="1">
          <a:blip r:embed="rId8">
            <a:alphaModFix/>
          </a:blip>
          <a:srcRect/>
          <a:stretch/>
        </p:blipFill>
        <p:spPr>
          <a:xfrm>
            <a:off x="2794350" y="2076941"/>
            <a:ext cx="2017651" cy="1345109"/>
          </a:xfrm>
          <a:prstGeom prst="rect">
            <a:avLst/>
          </a:prstGeom>
          <a:noFill/>
          <a:ln>
            <a:noFill/>
          </a:ln>
          <a:effectLst>
            <a:outerShdw blurRad="57150" dist="19050" dir="5400000" algn="bl" rotWithShape="0">
              <a:srgbClr val="000000">
                <a:alpha val="49803"/>
              </a:srgbClr>
            </a:outerShdw>
          </a:effectLst>
        </p:spPr>
      </p:pic>
      <p:cxnSp>
        <p:nvCxnSpPr>
          <p:cNvPr id="258" name="Google Shape;258;g2c40962d662_0_15"/>
          <p:cNvCxnSpPr/>
          <p:nvPr/>
        </p:nvCxnSpPr>
        <p:spPr>
          <a:xfrm>
            <a:off x="3803175" y="3422050"/>
            <a:ext cx="1335000" cy="804000"/>
          </a:xfrm>
          <a:prstGeom prst="straightConnector1">
            <a:avLst/>
          </a:prstGeom>
          <a:noFill/>
          <a:ln w="9525" cap="flat" cmpd="sng">
            <a:solidFill>
              <a:schemeClr val="dk1"/>
            </a:solidFill>
            <a:prstDash val="solid"/>
            <a:round/>
            <a:headEnd type="none" w="sm" len="sm"/>
            <a:tailEnd type="triangle" w="med" len="med"/>
          </a:ln>
          <a:effectLst>
            <a:outerShdw blurRad="57150" dist="19050" dir="5400000" algn="bl" rotWithShape="0">
              <a:srgbClr val="000000">
                <a:alpha val="49803"/>
              </a:srgbClr>
            </a:outerShdw>
          </a:effectLst>
        </p:spPr>
      </p:cxnSp>
      <p:pic>
        <p:nvPicPr>
          <p:cNvPr id="259" name="Google Shape;259;g2c40962d662_0_15"/>
          <p:cNvPicPr preferRelativeResize="0"/>
          <p:nvPr/>
        </p:nvPicPr>
        <p:blipFill rotWithShape="1">
          <a:blip r:embed="rId9">
            <a:alphaModFix/>
          </a:blip>
          <a:srcRect/>
          <a:stretch/>
        </p:blipFill>
        <p:spPr>
          <a:xfrm>
            <a:off x="9669230" y="3700075"/>
            <a:ext cx="2017644" cy="1335901"/>
          </a:xfrm>
          <a:prstGeom prst="rect">
            <a:avLst/>
          </a:prstGeom>
          <a:noFill/>
          <a:ln>
            <a:noFill/>
          </a:ln>
          <a:effectLst>
            <a:outerShdw blurRad="57150" dist="19050" dir="5400000" algn="bl" rotWithShape="0">
              <a:srgbClr val="000000">
                <a:alpha val="49800"/>
              </a:srgbClr>
            </a:outerShdw>
          </a:effectLst>
        </p:spPr>
      </p:pic>
      <p:cxnSp>
        <p:nvCxnSpPr>
          <p:cNvPr id="260" name="Google Shape;260;g2c40962d662_0_15"/>
          <p:cNvCxnSpPr>
            <a:stCxn id="259" idx="1"/>
          </p:cNvCxnSpPr>
          <p:nvPr/>
        </p:nvCxnSpPr>
        <p:spPr>
          <a:xfrm rot="10800000">
            <a:off x="7870730" y="3987325"/>
            <a:ext cx="1798500" cy="380700"/>
          </a:xfrm>
          <a:prstGeom prst="straightConnector1">
            <a:avLst/>
          </a:prstGeom>
          <a:noFill/>
          <a:ln w="9525" cap="flat" cmpd="sng">
            <a:solidFill>
              <a:schemeClr val="dk1"/>
            </a:solidFill>
            <a:prstDash val="solid"/>
            <a:round/>
            <a:headEnd type="none" w="sm" len="sm"/>
            <a:tailEnd type="triangle" w="med" len="med"/>
          </a:ln>
        </p:spPr>
      </p:cxnSp>
      <p:pic>
        <p:nvPicPr>
          <p:cNvPr id="261" name="Google Shape;261;g2c40962d662_0_15"/>
          <p:cNvPicPr preferRelativeResize="0"/>
          <p:nvPr/>
        </p:nvPicPr>
        <p:blipFill rotWithShape="1">
          <a:blip r:embed="rId10">
            <a:alphaModFix/>
          </a:blip>
          <a:srcRect/>
          <a:stretch/>
        </p:blipFill>
        <p:spPr>
          <a:xfrm>
            <a:off x="5357163" y="1740212"/>
            <a:ext cx="2099976" cy="1574986"/>
          </a:xfrm>
          <a:prstGeom prst="rect">
            <a:avLst/>
          </a:prstGeom>
          <a:noFill/>
          <a:ln>
            <a:noFill/>
          </a:ln>
          <a:effectLst>
            <a:outerShdw blurRad="57150" dist="19050" dir="5400000" algn="bl" rotWithShape="0">
              <a:srgbClr val="000000">
                <a:alpha val="49803"/>
              </a:srgbClr>
            </a:outerShdw>
          </a:effectLst>
        </p:spPr>
      </p:pic>
      <p:cxnSp>
        <p:nvCxnSpPr>
          <p:cNvPr id="262" name="Google Shape;262;g2c40962d662_0_15"/>
          <p:cNvCxnSpPr>
            <a:stCxn id="261" idx="2"/>
          </p:cNvCxnSpPr>
          <p:nvPr/>
        </p:nvCxnSpPr>
        <p:spPr>
          <a:xfrm flipH="1">
            <a:off x="5767551" y="3315198"/>
            <a:ext cx="639600" cy="910800"/>
          </a:xfrm>
          <a:prstGeom prst="straightConnector1">
            <a:avLst/>
          </a:prstGeom>
          <a:noFill/>
          <a:ln w="9525" cap="flat" cmpd="sng">
            <a:solidFill>
              <a:schemeClr val="dk1"/>
            </a:solidFill>
            <a:prstDash val="solid"/>
            <a:round/>
            <a:headEnd type="none" w="sm" len="sm"/>
            <a:tailEnd type="triangle" w="med" len="med"/>
          </a:ln>
          <a:effectLst>
            <a:outerShdw blurRad="57150" dist="19050" dir="5400000" algn="bl" rotWithShape="0">
              <a:srgbClr val="000000">
                <a:alpha val="49803"/>
              </a:srgbClr>
            </a:outerShdw>
            <a:reflection endPos="30000" dist="38100" dir="5400000" fadeDir="5400012" sy="-100000" algn="bl" rotWithShape="0"/>
          </a:effectLst>
        </p:spPr>
      </p:cxnSp>
      <p:pic>
        <p:nvPicPr>
          <p:cNvPr id="263" name="Google Shape;263;g2c40962d662_0_15"/>
          <p:cNvPicPr preferRelativeResize="0"/>
          <p:nvPr/>
        </p:nvPicPr>
        <p:blipFill rotWithShape="1">
          <a:blip r:embed="rId11">
            <a:alphaModFix/>
          </a:blip>
          <a:srcRect/>
          <a:stretch/>
        </p:blipFill>
        <p:spPr>
          <a:xfrm>
            <a:off x="174193" y="2524975"/>
            <a:ext cx="2099982" cy="1573875"/>
          </a:xfrm>
          <a:prstGeom prst="rect">
            <a:avLst/>
          </a:prstGeom>
          <a:noFill/>
          <a:ln>
            <a:noFill/>
          </a:ln>
          <a:effectLst>
            <a:outerShdw blurRad="57150" dist="19050" dir="5400000" algn="bl" rotWithShape="0">
              <a:srgbClr val="000000">
                <a:alpha val="49803"/>
              </a:srgbClr>
            </a:outerShdw>
          </a:effectLst>
        </p:spPr>
      </p:pic>
      <p:sp>
        <p:nvSpPr>
          <p:cNvPr id="264" name="Google Shape;264;g2c40962d662_0_15"/>
          <p:cNvSpPr txBox="1"/>
          <p:nvPr/>
        </p:nvSpPr>
        <p:spPr>
          <a:xfrm>
            <a:off x="9145875" y="3042200"/>
            <a:ext cx="2224200" cy="1968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Canyon Center Amphitheater</a:t>
            </a:r>
            <a:endParaRPr sz="1200" b="0" i="0" u="none" strike="noStrike" cap="none">
              <a:solidFill>
                <a:schemeClr val="lt1"/>
              </a:solidFill>
              <a:latin typeface="Calibri"/>
              <a:ea typeface="Calibri"/>
              <a:cs typeface="Calibri"/>
              <a:sym typeface="Calibri"/>
            </a:endParaRPr>
          </a:p>
        </p:txBody>
      </p:sp>
      <p:sp>
        <p:nvSpPr>
          <p:cNvPr id="265" name="Google Shape;265;g2c40962d662_0_15"/>
          <p:cNvSpPr txBox="1"/>
          <p:nvPr/>
        </p:nvSpPr>
        <p:spPr>
          <a:xfrm>
            <a:off x="10348300" y="4762975"/>
            <a:ext cx="2224200" cy="1968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WPB Green Market</a:t>
            </a:r>
            <a:endParaRPr sz="1200" b="0" i="0" u="none" strike="noStrike" cap="none">
              <a:solidFill>
                <a:schemeClr val="lt1"/>
              </a:solidFill>
              <a:latin typeface="Calibri"/>
              <a:ea typeface="Calibri"/>
              <a:cs typeface="Calibri"/>
              <a:sym typeface="Calibri"/>
            </a:endParaRPr>
          </a:p>
        </p:txBody>
      </p:sp>
      <p:sp>
        <p:nvSpPr>
          <p:cNvPr id="266" name="Google Shape;266;g2c40962d662_0_15"/>
          <p:cNvSpPr txBox="1"/>
          <p:nvPr/>
        </p:nvSpPr>
        <p:spPr>
          <a:xfrm>
            <a:off x="3566500" y="3162775"/>
            <a:ext cx="2224200" cy="1968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Grandview Market</a:t>
            </a:r>
            <a:endParaRPr sz="1200" b="0" i="0" u="none" strike="noStrike" cap="none">
              <a:solidFill>
                <a:schemeClr val="lt1"/>
              </a:solidFill>
              <a:latin typeface="Calibri"/>
              <a:ea typeface="Calibri"/>
              <a:cs typeface="Calibri"/>
              <a:sym typeface="Calibri"/>
            </a:endParaRPr>
          </a:p>
        </p:txBody>
      </p:sp>
      <p:sp>
        <p:nvSpPr>
          <p:cNvPr id="267" name="Google Shape;267;g2c40962d662_0_15"/>
          <p:cNvSpPr txBox="1"/>
          <p:nvPr/>
        </p:nvSpPr>
        <p:spPr>
          <a:xfrm>
            <a:off x="6262288" y="2995600"/>
            <a:ext cx="1268400" cy="1968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Example Brewery</a:t>
            </a:r>
            <a:endParaRPr sz="1200" b="0" i="0" u="none" strike="noStrike" cap="none">
              <a:solidFill>
                <a:schemeClr val="lt1"/>
              </a:solidFill>
              <a:latin typeface="Calibri"/>
              <a:ea typeface="Calibri"/>
              <a:cs typeface="Calibri"/>
              <a:sym typeface="Calibri"/>
            </a:endParaRPr>
          </a:p>
        </p:txBody>
      </p:sp>
      <p:sp>
        <p:nvSpPr>
          <p:cNvPr id="268" name="Google Shape;268;g2c40962d662_0_15"/>
          <p:cNvSpPr txBox="1"/>
          <p:nvPr/>
        </p:nvSpPr>
        <p:spPr>
          <a:xfrm>
            <a:off x="259150" y="6302150"/>
            <a:ext cx="2224200" cy="1968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Example Live/Work Units</a:t>
            </a:r>
            <a:endParaRPr sz="1200" b="0" i="0" u="none" strike="noStrike" cap="none">
              <a:solidFill>
                <a:schemeClr val="lt1"/>
              </a:solidFill>
              <a:latin typeface="Calibri"/>
              <a:ea typeface="Calibri"/>
              <a:cs typeface="Calibri"/>
              <a:sym typeface="Calibri"/>
            </a:endParaRPr>
          </a:p>
        </p:txBody>
      </p:sp>
      <p:sp>
        <p:nvSpPr>
          <p:cNvPr id="269" name="Google Shape;269;g2c40962d662_0_15"/>
          <p:cNvSpPr txBox="1"/>
          <p:nvPr/>
        </p:nvSpPr>
        <p:spPr>
          <a:xfrm>
            <a:off x="260550" y="3825850"/>
            <a:ext cx="2224200" cy="1968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Example Adaptive Reuse Retail</a:t>
            </a:r>
            <a:endParaRPr sz="1200" b="0" i="0" u="none" strike="noStrike" cap="none">
              <a:solidFill>
                <a:schemeClr val="lt1"/>
              </a:solidFill>
              <a:latin typeface="Calibri"/>
              <a:ea typeface="Calibri"/>
              <a:cs typeface="Calibri"/>
              <a:sym typeface="Calibri"/>
            </a:endParaRPr>
          </a:p>
        </p:txBody>
      </p:sp>
      <p:cxnSp>
        <p:nvCxnSpPr>
          <p:cNvPr id="270" name="Google Shape;270;g2c40962d662_0_15"/>
          <p:cNvCxnSpPr/>
          <p:nvPr/>
        </p:nvCxnSpPr>
        <p:spPr>
          <a:xfrm flipH="1">
            <a:off x="3334725" y="3429000"/>
            <a:ext cx="452100" cy="713100"/>
          </a:xfrm>
          <a:prstGeom prst="straightConnector1">
            <a:avLst/>
          </a:prstGeom>
          <a:noFill/>
          <a:ln w="9525" cap="flat" cmpd="sng">
            <a:solidFill>
              <a:schemeClr val="dk1"/>
            </a:solidFill>
            <a:prstDash val="solid"/>
            <a:round/>
            <a:headEnd type="none" w="sm" len="sm"/>
            <a:tailEnd type="triangle" w="med" len="med"/>
          </a:ln>
          <a:effectLst>
            <a:outerShdw blurRad="57150" dist="19050" dir="5400000" algn="bl" rotWithShape="0">
              <a:srgbClr val="000000">
                <a:alpha val="49800"/>
              </a:srgbClr>
            </a:outerShdw>
          </a:effectLst>
        </p:spPr>
      </p:cxnSp>
      <p:sp>
        <p:nvSpPr>
          <p:cNvPr id="271" name="Google Shape;271;g2c40962d662_0_15"/>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Mixed-Use &amp; Commercial Property Opportunities</a:t>
            </a:r>
            <a:endParaRPr sz="2900" b="1" i="0" u="none" strike="noStrike" cap="none">
              <a:solidFill>
                <a:schemeClr val="lt1"/>
              </a:solidFill>
              <a:latin typeface="Century Gothic"/>
              <a:ea typeface="Century Gothic"/>
              <a:cs typeface="Century Gothic"/>
              <a:sym typeface="Century Gothic"/>
            </a:endParaRPr>
          </a:p>
        </p:txBody>
      </p:sp>
      <p:cxnSp>
        <p:nvCxnSpPr>
          <p:cNvPr id="272" name="Google Shape;272;g2c40962d662_0_15"/>
          <p:cNvCxnSpPr/>
          <p:nvPr/>
        </p:nvCxnSpPr>
        <p:spPr>
          <a:xfrm flipH="1">
            <a:off x="3229725" y="3429000"/>
            <a:ext cx="709500" cy="1059000"/>
          </a:xfrm>
          <a:prstGeom prst="straightConnector1">
            <a:avLst/>
          </a:prstGeom>
          <a:noFill/>
          <a:ln w="9525" cap="flat" cmpd="sng">
            <a:solidFill>
              <a:schemeClr val="dk1"/>
            </a:solidFill>
            <a:prstDash val="solid"/>
            <a:round/>
            <a:headEnd type="none" w="sm" len="sm"/>
            <a:tailEnd type="triangle" w="med" len="med"/>
          </a:ln>
          <a:effectLst>
            <a:outerShdw blurRad="57150" dist="19050" dir="5400000" algn="bl" rotWithShape="0">
              <a:srgbClr val="000000">
                <a:alpha val="49800"/>
              </a:srgbClr>
            </a:outerShdw>
          </a:effec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g211ff52bafb_0_1"/>
          <p:cNvSpPr/>
          <p:nvPr/>
        </p:nvSpPr>
        <p:spPr>
          <a:xfrm>
            <a:off x="0" y="0"/>
            <a:ext cx="12192012" cy="1504278"/>
          </a:xfrm>
          <a:prstGeom prst="flowChartDocument">
            <a:avLst/>
          </a:prstGeom>
          <a:solidFill>
            <a:srgbClr val="34687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278" name="Google Shape;278;g211ff52bafb_0_1"/>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279" name="Google Shape;279;g211ff52bafb_0_1"/>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280" name="Google Shape;280;g211ff52bafb_0_1"/>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Mixed-Use &amp; Commercial Property Opportunities</a:t>
            </a:r>
            <a:endParaRPr sz="2900" b="1" i="0" u="none" strike="noStrike" cap="none">
              <a:solidFill>
                <a:schemeClr val="lt1"/>
              </a:solidFill>
              <a:latin typeface="Century Gothic"/>
              <a:ea typeface="Century Gothic"/>
              <a:cs typeface="Century Gothic"/>
              <a:sym typeface="Century Gothic"/>
            </a:endParaRPr>
          </a:p>
        </p:txBody>
      </p:sp>
      <p:pic>
        <p:nvPicPr>
          <p:cNvPr id="281" name="Google Shape;281;g211ff52bafb_0_1"/>
          <p:cNvPicPr preferRelativeResize="0"/>
          <p:nvPr/>
        </p:nvPicPr>
        <p:blipFill>
          <a:blip r:embed="rId5">
            <a:alphaModFix/>
          </a:blip>
          <a:stretch>
            <a:fillRect/>
          </a:stretch>
        </p:blipFill>
        <p:spPr>
          <a:xfrm>
            <a:off x="151888" y="1997424"/>
            <a:ext cx="11888225" cy="39000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5"/>
        <p:cNvGrpSpPr/>
        <p:nvPr/>
      </p:nvGrpSpPr>
      <p:grpSpPr>
        <a:xfrm>
          <a:off x="0" y="0"/>
          <a:ext cx="0" cy="0"/>
          <a:chOff x="0" y="0"/>
          <a:chExt cx="0" cy="0"/>
        </a:xfrm>
      </p:grpSpPr>
      <p:sp>
        <p:nvSpPr>
          <p:cNvPr id="286" name="Google Shape;286;g211fa14bd0a_0_148"/>
          <p:cNvSpPr/>
          <p:nvPr/>
        </p:nvSpPr>
        <p:spPr>
          <a:xfrm>
            <a:off x="0" y="0"/>
            <a:ext cx="12192012" cy="1504278"/>
          </a:xfrm>
          <a:prstGeom prst="flowChartDocument">
            <a:avLst/>
          </a:prstGeom>
          <a:solidFill>
            <a:srgbClr val="34687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287" name="Google Shape;287;g211fa14bd0a_0_148"/>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288" name="Google Shape;288;g211fa14bd0a_0_148"/>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289" name="Google Shape;289;g211fa14bd0a_0_148"/>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Mixed-Use &amp; Commercial Property Opportunities</a:t>
            </a:r>
            <a:endParaRPr sz="2900" b="1" i="0" u="none" strike="noStrike" cap="none">
              <a:solidFill>
                <a:schemeClr val="lt1"/>
              </a:solidFill>
              <a:latin typeface="Century Gothic"/>
              <a:ea typeface="Century Gothic"/>
              <a:cs typeface="Century Gothic"/>
              <a:sym typeface="Century Gothic"/>
            </a:endParaRPr>
          </a:p>
        </p:txBody>
      </p:sp>
      <p:sp>
        <p:nvSpPr>
          <p:cNvPr id="290" name="Google Shape;290;g211fa14bd0a_0_148"/>
          <p:cNvSpPr txBox="1"/>
          <p:nvPr/>
        </p:nvSpPr>
        <p:spPr>
          <a:xfrm>
            <a:off x="6257900" y="1701925"/>
            <a:ext cx="5658300" cy="11340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Century Gothic"/>
              <a:buAutoNum type="arabicPeriod"/>
            </a:pPr>
            <a:r>
              <a:rPr lang="en-US" sz="1600">
                <a:solidFill>
                  <a:schemeClr val="dk1"/>
                </a:solidFill>
                <a:latin typeface="Century Gothic"/>
                <a:ea typeface="Century Gothic"/>
                <a:cs typeface="Century Gothic"/>
                <a:sym typeface="Century Gothic"/>
              </a:rPr>
              <a:t>5280 10th Ave N</a:t>
            </a:r>
            <a:endParaRPr sz="1600">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AutoNum type="arabicPeriod"/>
            </a:pPr>
            <a:r>
              <a:rPr lang="en-US" sz="1600">
                <a:solidFill>
                  <a:schemeClr val="dk1"/>
                </a:solidFill>
                <a:latin typeface="Century Gothic"/>
                <a:ea typeface="Century Gothic"/>
                <a:cs typeface="Century Gothic"/>
                <a:sym typeface="Century Gothic"/>
              </a:rPr>
              <a:t>5202 10th Ave N</a:t>
            </a:r>
            <a:endParaRPr sz="1600">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AutoNum type="arabicPeriod"/>
            </a:pPr>
            <a:r>
              <a:rPr lang="en-US" sz="1600">
                <a:solidFill>
                  <a:schemeClr val="dk1"/>
                </a:solidFill>
                <a:latin typeface="Century Gothic"/>
                <a:ea typeface="Century Gothic"/>
                <a:cs typeface="Century Gothic"/>
                <a:sym typeface="Century Gothic"/>
              </a:rPr>
              <a:t>5190 10th Ave N</a:t>
            </a:r>
            <a:endParaRPr sz="1600">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AutoNum type="arabicPeriod"/>
            </a:pPr>
            <a:r>
              <a:rPr lang="en-US" sz="1600">
                <a:solidFill>
                  <a:schemeClr val="dk1"/>
                </a:solidFill>
                <a:latin typeface="Century Gothic"/>
                <a:ea typeface="Century Gothic"/>
                <a:cs typeface="Century Gothic"/>
                <a:sym typeface="Century Gothic"/>
              </a:rPr>
              <a:t>5100 10th Ave N - Green House Bazaar</a:t>
            </a:r>
            <a:endParaRPr sz="1600">
              <a:solidFill>
                <a:schemeClr val="dk1"/>
              </a:solidFill>
              <a:latin typeface="Century Gothic"/>
              <a:ea typeface="Century Gothic"/>
              <a:cs typeface="Century Gothic"/>
              <a:sym typeface="Century Gothic"/>
            </a:endParaRPr>
          </a:p>
        </p:txBody>
      </p:sp>
      <p:pic>
        <p:nvPicPr>
          <p:cNvPr id="291" name="Google Shape;291;g211fa14bd0a_0_148"/>
          <p:cNvPicPr preferRelativeResize="0"/>
          <p:nvPr/>
        </p:nvPicPr>
        <p:blipFill>
          <a:blip r:embed="rId5">
            <a:alphaModFix/>
          </a:blip>
          <a:stretch>
            <a:fillRect/>
          </a:stretch>
        </p:blipFill>
        <p:spPr>
          <a:xfrm>
            <a:off x="174200" y="1580475"/>
            <a:ext cx="5721694" cy="5033400"/>
          </a:xfrm>
          <a:prstGeom prst="rect">
            <a:avLst/>
          </a:prstGeom>
          <a:noFill/>
          <a:ln>
            <a:noFill/>
          </a:ln>
        </p:spPr>
      </p:pic>
      <p:sp>
        <p:nvSpPr>
          <p:cNvPr id="292" name="Google Shape;292;g211fa14bd0a_0_148"/>
          <p:cNvSpPr txBox="1"/>
          <p:nvPr/>
        </p:nvSpPr>
        <p:spPr>
          <a:xfrm>
            <a:off x="6226250" y="3132475"/>
            <a:ext cx="5721600" cy="329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The south side of 10th Avenue North features two key commercial properties, a 9,000 square foot warehouse at 5280 10th Avenue and a 3,400 square foot office building at 5202 10th Avenue, adjacent to the City Community Center. </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Repurposing these properties for active retail or restaurant use could create a vibrant activity node at the Swain Boulevard gateway, especially if in collaboration with Green House Bazaar, enhancing community engagement and economic activity.</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g211ff52bafb_0_31"/>
          <p:cNvSpPr/>
          <p:nvPr/>
        </p:nvSpPr>
        <p:spPr>
          <a:xfrm>
            <a:off x="0" y="0"/>
            <a:ext cx="12192012" cy="1504278"/>
          </a:xfrm>
          <a:prstGeom prst="flowChartDocument">
            <a:avLst/>
          </a:prstGeom>
          <a:solidFill>
            <a:srgbClr val="34687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298" name="Google Shape;298;g211ff52bafb_0_31"/>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299" name="Google Shape;299;g211ff52bafb_0_31"/>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300" name="Google Shape;300;g211ff52bafb_0_31"/>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Mixed-Use &amp; Commercial Property Opportunities</a:t>
            </a:r>
            <a:endParaRPr sz="2900" b="1" i="0" u="none" strike="noStrike" cap="none">
              <a:solidFill>
                <a:schemeClr val="lt1"/>
              </a:solidFill>
              <a:latin typeface="Century Gothic"/>
              <a:ea typeface="Century Gothic"/>
              <a:cs typeface="Century Gothic"/>
              <a:sym typeface="Century Gothic"/>
            </a:endParaRPr>
          </a:p>
        </p:txBody>
      </p:sp>
      <p:sp>
        <p:nvSpPr>
          <p:cNvPr id="301" name="Google Shape;301;g211ff52bafb_0_31"/>
          <p:cNvSpPr txBox="1"/>
          <p:nvPr/>
        </p:nvSpPr>
        <p:spPr>
          <a:xfrm>
            <a:off x="5772700" y="1737575"/>
            <a:ext cx="6175050" cy="14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5.	355 Swain Blvd</a:t>
            </a:r>
            <a:endParaRPr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6.	353 Swain Blvd</a:t>
            </a:r>
            <a:endParaRPr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7.	325 Swain Blvd</a:t>
            </a:r>
            <a:endParaRPr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8.	301 Swain Blvd - Palm Beach County Sheriff’s Office</a:t>
            </a:r>
            <a:endParaRPr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9.	300 Swain Blvd - Belk’s Family Grocery</a:t>
            </a:r>
            <a:endParaRPr sz="1600" dirty="0">
              <a:solidFill>
                <a:schemeClr val="dk1"/>
              </a:solidFill>
              <a:latin typeface="Century Gothic"/>
              <a:ea typeface="Century Gothic"/>
              <a:cs typeface="Century Gothic"/>
              <a:sym typeface="Century Gothic"/>
            </a:endParaRPr>
          </a:p>
        </p:txBody>
      </p:sp>
      <p:sp>
        <p:nvSpPr>
          <p:cNvPr id="302" name="Google Shape;302;g211ff52bafb_0_31"/>
          <p:cNvSpPr txBox="1"/>
          <p:nvPr/>
        </p:nvSpPr>
        <p:spPr>
          <a:xfrm>
            <a:off x="5534350" y="3033150"/>
            <a:ext cx="6413400" cy="3753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US" sz="1600">
                <a:solidFill>
                  <a:schemeClr val="dk1"/>
                </a:solidFill>
                <a:latin typeface="Century Gothic"/>
                <a:ea typeface="Century Gothic"/>
                <a:cs typeface="Century Gothic"/>
                <a:sym typeface="Century Gothic"/>
              </a:rPr>
              <a:t>The Fire Rescue and Sheriff building at 301 Swain Boulevard should be more actively utilized, potentially in collaboration with the Talented Teen Club at 305 Swain Boulevard. Belk’s General Store at 300 Swain Boulevard could benefit from storefront rehabilitation to enhance its inviting street frontage. Additionally, the flex warehouse at 325 Swain Boulevard could serve as an artist or small business incubator, and the industrial building at 353-355 Swain Boulevard is ideal for a brewery, providing commercial activation and highlighting the historical significance of the original fire station.</a:t>
            </a:r>
            <a:endParaRPr sz="1600">
              <a:solidFill>
                <a:schemeClr val="dk1"/>
              </a:solidFill>
              <a:latin typeface="Century Gothic"/>
              <a:ea typeface="Century Gothic"/>
              <a:cs typeface="Century Gothic"/>
              <a:sym typeface="Century Gothic"/>
            </a:endParaRPr>
          </a:p>
        </p:txBody>
      </p:sp>
      <p:pic>
        <p:nvPicPr>
          <p:cNvPr id="303" name="Google Shape;303;g211ff52bafb_0_31"/>
          <p:cNvPicPr preferRelativeResize="0"/>
          <p:nvPr/>
        </p:nvPicPr>
        <p:blipFill>
          <a:blip r:embed="rId5">
            <a:alphaModFix/>
          </a:blip>
          <a:stretch>
            <a:fillRect/>
          </a:stretch>
        </p:blipFill>
        <p:spPr>
          <a:xfrm>
            <a:off x="1086950" y="1620753"/>
            <a:ext cx="4118856" cy="50489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sp>
        <p:nvSpPr>
          <p:cNvPr id="308" name="Google Shape;308;g211ff52bafb_0_43"/>
          <p:cNvSpPr/>
          <p:nvPr/>
        </p:nvSpPr>
        <p:spPr>
          <a:xfrm>
            <a:off x="0" y="0"/>
            <a:ext cx="12192012" cy="1504278"/>
          </a:xfrm>
          <a:prstGeom prst="flowChartDocument">
            <a:avLst/>
          </a:prstGeom>
          <a:solidFill>
            <a:srgbClr val="34687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309" name="Google Shape;309;g211ff52bafb_0_43"/>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310" name="Google Shape;310;g211ff52bafb_0_43"/>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311" name="Google Shape;311;g211ff52bafb_0_43"/>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Mixed-Use &amp; Commercial Property Opportunities</a:t>
            </a:r>
            <a:endParaRPr sz="2900" b="1" i="0" u="none" strike="noStrike" cap="none">
              <a:solidFill>
                <a:schemeClr val="lt1"/>
              </a:solidFill>
              <a:latin typeface="Century Gothic"/>
              <a:ea typeface="Century Gothic"/>
              <a:cs typeface="Century Gothic"/>
              <a:sym typeface="Century Gothic"/>
            </a:endParaRPr>
          </a:p>
        </p:txBody>
      </p:sp>
      <p:sp>
        <p:nvSpPr>
          <p:cNvPr id="312" name="Google Shape;312;g211ff52bafb_0_43"/>
          <p:cNvSpPr txBox="1"/>
          <p:nvPr/>
        </p:nvSpPr>
        <p:spPr>
          <a:xfrm>
            <a:off x="7501600" y="1737575"/>
            <a:ext cx="2949900" cy="12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10.	145 Swain Blvd</a:t>
            </a:r>
            <a:endParaRPr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11.	136 Swain Blvd</a:t>
            </a:r>
            <a:endParaRPr sz="1600" dirty="0">
              <a:solidFill>
                <a:schemeClr val="dk1"/>
              </a:solidFill>
              <a:latin typeface="Century Gothic"/>
              <a:ea typeface="Century Gothic"/>
              <a:cs typeface="Century Gothic"/>
              <a:sym typeface="Century Gothic"/>
            </a:endParaRPr>
          </a:p>
        </p:txBody>
      </p:sp>
      <p:sp>
        <p:nvSpPr>
          <p:cNvPr id="313" name="Google Shape;313;g211ff52bafb_0_43"/>
          <p:cNvSpPr txBox="1"/>
          <p:nvPr/>
        </p:nvSpPr>
        <p:spPr>
          <a:xfrm>
            <a:off x="5534350" y="2314725"/>
            <a:ext cx="6413400" cy="435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Similar to 325 Swain Boulevard, the flex warehouse at 136 Swain Boulevard could serve as an artist or small business incubator, hosting contests and competitions to display artwork and community projects, thereby attracting regular visitors and activating Swain Boulevard. </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At 145 Swain Boulevard, home to a local contractor, collaboration with the business owner could provide training, education, and job opportunities for Greenacres citizens while enhancing the property's aesthetics and promoting the local business.</a:t>
            </a:r>
            <a:endParaRPr sz="1800">
              <a:solidFill>
                <a:schemeClr val="dk1"/>
              </a:solidFill>
              <a:latin typeface="Century Gothic"/>
              <a:ea typeface="Century Gothic"/>
              <a:cs typeface="Century Gothic"/>
              <a:sym typeface="Century Gothic"/>
            </a:endParaRPr>
          </a:p>
        </p:txBody>
      </p:sp>
      <p:pic>
        <p:nvPicPr>
          <p:cNvPr id="314" name="Google Shape;314;g211ff52bafb_0_43"/>
          <p:cNvPicPr preferRelativeResize="0"/>
          <p:nvPr/>
        </p:nvPicPr>
        <p:blipFill>
          <a:blip r:embed="rId5">
            <a:alphaModFix/>
          </a:blip>
          <a:stretch>
            <a:fillRect/>
          </a:stretch>
        </p:blipFill>
        <p:spPr>
          <a:xfrm>
            <a:off x="664600" y="1620753"/>
            <a:ext cx="4469451" cy="50489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8"/>
        <p:cNvGrpSpPr/>
        <p:nvPr/>
      </p:nvGrpSpPr>
      <p:grpSpPr>
        <a:xfrm>
          <a:off x="0" y="0"/>
          <a:ext cx="0" cy="0"/>
          <a:chOff x="0" y="0"/>
          <a:chExt cx="0" cy="0"/>
        </a:xfrm>
      </p:grpSpPr>
      <p:sp>
        <p:nvSpPr>
          <p:cNvPr id="319" name="Google Shape;319;g2e62a248919_0_60"/>
          <p:cNvSpPr/>
          <p:nvPr/>
        </p:nvSpPr>
        <p:spPr>
          <a:xfrm>
            <a:off x="0" y="0"/>
            <a:ext cx="12192012" cy="1504278"/>
          </a:xfrm>
          <a:prstGeom prst="flowChartDocument">
            <a:avLst/>
          </a:prstGeom>
          <a:solidFill>
            <a:srgbClr val="34687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320" name="Google Shape;320;g2e62a248919_0_60"/>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321" name="Google Shape;321;g2e62a248919_0_60"/>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322" name="Google Shape;322;g2e62a248919_0_60"/>
          <p:cNvSpPr txBox="1"/>
          <p:nvPr/>
        </p:nvSpPr>
        <p:spPr>
          <a:xfrm>
            <a:off x="1144975" y="1572925"/>
            <a:ext cx="9383400" cy="28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900" b="1">
                <a:solidFill>
                  <a:schemeClr val="dk1"/>
                </a:solidFill>
                <a:latin typeface="Century Gothic"/>
                <a:ea typeface="Century Gothic"/>
                <a:cs typeface="Century Gothic"/>
                <a:sym typeface="Century Gothic"/>
              </a:rPr>
              <a:t>FUNDING OPTIONS</a:t>
            </a:r>
            <a:endParaRPr sz="19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9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900">
                <a:solidFill>
                  <a:schemeClr val="dk1"/>
                </a:solidFill>
                <a:latin typeface="Century Gothic"/>
                <a:ea typeface="Century Gothic"/>
                <a:cs typeface="Century Gothic"/>
                <a:sym typeface="Century Gothic"/>
              </a:rPr>
              <a:t>To fund initiatives aimed at attracting more businesses, the City of Greenacres could consider the following mix of funding sources: </a:t>
            </a:r>
            <a:endParaRPr sz="1900">
              <a:solidFill>
                <a:schemeClr val="dk1"/>
              </a:solidFill>
              <a:latin typeface="Century Gothic"/>
              <a:ea typeface="Century Gothic"/>
              <a:cs typeface="Century Gothic"/>
              <a:sym typeface="Century Gothic"/>
            </a:endParaRPr>
          </a:p>
          <a:p>
            <a:pPr marL="457200" lvl="0" indent="-3492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State and federal grants</a:t>
            </a:r>
            <a:endParaRPr sz="1900">
              <a:solidFill>
                <a:schemeClr val="dk1"/>
              </a:solidFill>
              <a:latin typeface="Century Gothic"/>
              <a:ea typeface="Century Gothic"/>
              <a:cs typeface="Century Gothic"/>
              <a:sym typeface="Century Gothic"/>
            </a:endParaRPr>
          </a:p>
          <a:p>
            <a:pPr marL="457200" lvl="0" indent="-3492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Public-private partnerships</a:t>
            </a:r>
            <a:endParaRPr sz="1900">
              <a:solidFill>
                <a:schemeClr val="dk1"/>
              </a:solidFill>
              <a:latin typeface="Century Gothic"/>
              <a:ea typeface="Century Gothic"/>
              <a:cs typeface="Century Gothic"/>
              <a:sym typeface="Century Gothic"/>
            </a:endParaRPr>
          </a:p>
          <a:p>
            <a:pPr marL="457200" lvl="0" indent="-3492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Tax increment financing </a:t>
            </a:r>
            <a:endParaRPr sz="1900">
              <a:solidFill>
                <a:schemeClr val="dk1"/>
              </a:solidFill>
              <a:latin typeface="Century Gothic"/>
              <a:ea typeface="Century Gothic"/>
              <a:cs typeface="Century Gothic"/>
              <a:sym typeface="Century Gothic"/>
            </a:endParaRPr>
          </a:p>
          <a:p>
            <a:pPr marL="457200" lvl="0" indent="-3492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Municipal bonds</a:t>
            </a:r>
            <a:endParaRPr sz="1900">
              <a:solidFill>
                <a:schemeClr val="dk1"/>
              </a:solidFill>
              <a:latin typeface="Century Gothic"/>
              <a:ea typeface="Century Gothic"/>
              <a:cs typeface="Century Gothic"/>
              <a:sym typeface="Century Gothic"/>
            </a:endParaRPr>
          </a:p>
          <a:p>
            <a:pPr marL="457200" lvl="0" indent="-3492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Creating special assessment districts</a:t>
            </a:r>
            <a:endParaRPr sz="1900">
              <a:solidFill>
                <a:schemeClr val="dk1"/>
              </a:solidFill>
              <a:latin typeface="Century Gothic"/>
              <a:ea typeface="Century Gothic"/>
              <a:cs typeface="Century Gothic"/>
              <a:sym typeface="Century Gothic"/>
            </a:endParaRPr>
          </a:p>
          <a:p>
            <a:pPr marL="457200" lvl="0" indent="-3492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Corporate sponsorships</a:t>
            </a:r>
            <a:endParaRPr sz="1900">
              <a:solidFill>
                <a:schemeClr val="dk1"/>
              </a:solidFill>
              <a:latin typeface="Century Gothic"/>
              <a:ea typeface="Century Gothic"/>
              <a:cs typeface="Century Gothic"/>
              <a:sym typeface="Century Gothic"/>
            </a:endParaRPr>
          </a:p>
          <a:p>
            <a:pPr marL="457200" lvl="0" indent="-3492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Dedicated taxes or levies specifically for economic development</a:t>
            </a:r>
            <a:endParaRPr sz="1900">
              <a:solidFill>
                <a:schemeClr val="dk1"/>
              </a:solidFill>
              <a:latin typeface="Century Gothic"/>
              <a:ea typeface="Century Gothic"/>
              <a:cs typeface="Century Gothic"/>
              <a:sym typeface="Century Gothic"/>
            </a:endParaRPr>
          </a:p>
          <a:p>
            <a:pPr marL="457200" lvl="0" indent="-3492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User fees for city services</a:t>
            </a:r>
            <a:endParaRPr sz="1900">
              <a:solidFill>
                <a:schemeClr val="dk1"/>
              </a:solidFill>
              <a:latin typeface="Century Gothic"/>
              <a:ea typeface="Century Gothic"/>
              <a:cs typeface="Century Gothic"/>
              <a:sym typeface="Century Gothic"/>
            </a:endParaRPr>
          </a:p>
          <a:p>
            <a:pPr marL="457200" lvl="0" indent="-3492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Promoting external investment to enhance financial resources </a:t>
            </a:r>
            <a:endParaRPr sz="19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9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900">
                <a:solidFill>
                  <a:schemeClr val="dk1"/>
                </a:solidFill>
                <a:latin typeface="Century Gothic"/>
                <a:ea typeface="Century Gothic"/>
                <a:cs typeface="Century Gothic"/>
                <a:sym typeface="Century Gothic"/>
              </a:rPr>
              <a:t>These diverse funding strategies could support substantial economic development projects, enhancing Greenacres’ attractiveness to new businesses.</a:t>
            </a:r>
            <a:endParaRPr sz="19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g2e62a248919_0_60"/>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Mixed-Use &amp; Commercial Property Opportunities</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g2e62a248919_0_3"/>
          <p:cNvSpPr/>
          <p:nvPr/>
        </p:nvSpPr>
        <p:spPr>
          <a:xfrm>
            <a:off x="0" y="0"/>
            <a:ext cx="12192012" cy="1504278"/>
          </a:xfrm>
          <a:prstGeom prst="flowChartDocument">
            <a:avLst/>
          </a:prstGeom>
          <a:solidFill>
            <a:srgbClr val="CDAB51"/>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329" name="Google Shape;329;g2e62a248919_0_3"/>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330" name="Google Shape;330;g2e62a248919_0_3"/>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331" name="Google Shape;331;g2e62a248919_0_3"/>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Transportation &amp; Infrastructure Improvements</a:t>
            </a:r>
            <a:endParaRPr sz="2900" b="1" i="0" u="none" strike="noStrike" cap="none">
              <a:solidFill>
                <a:schemeClr val="lt1"/>
              </a:solidFill>
              <a:latin typeface="Century Gothic"/>
              <a:ea typeface="Century Gothic"/>
              <a:cs typeface="Century Gothic"/>
              <a:sym typeface="Century Gothic"/>
            </a:endParaRPr>
          </a:p>
        </p:txBody>
      </p:sp>
      <p:pic>
        <p:nvPicPr>
          <p:cNvPr id="332" name="Google Shape;332;g2e62a248919_0_3"/>
          <p:cNvPicPr preferRelativeResize="0"/>
          <p:nvPr/>
        </p:nvPicPr>
        <p:blipFill rotWithShape="1">
          <a:blip r:embed="rId5">
            <a:alphaModFix/>
          </a:blip>
          <a:srcRect l="5020" t="12214" r="34486" b="30815"/>
          <a:stretch/>
        </p:blipFill>
        <p:spPr>
          <a:xfrm>
            <a:off x="1944275" y="1758475"/>
            <a:ext cx="8334715" cy="5078526"/>
          </a:xfrm>
          <a:prstGeom prst="rect">
            <a:avLst/>
          </a:prstGeom>
          <a:noFill/>
          <a:ln>
            <a:noFill/>
          </a:ln>
        </p:spPr>
      </p:pic>
      <p:sp>
        <p:nvSpPr>
          <p:cNvPr id="333" name="Google Shape;333;g2e62a248919_0_3"/>
          <p:cNvSpPr/>
          <p:nvPr/>
        </p:nvSpPr>
        <p:spPr>
          <a:xfrm>
            <a:off x="463550" y="1758475"/>
            <a:ext cx="1314600" cy="1314600"/>
          </a:xfrm>
          <a:prstGeom prst="ellipse">
            <a:avLst/>
          </a:prstGeom>
          <a:solidFill>
            <a:srgbClr val="CDAB51"/>
          </a:solidFill>
          <a:ln w="9525" cap="flat" cmpd="sng">
            <a:solidFill>
              <a:srgbClr val="F2F2F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700" b="1">
                <a:latin typeface="Calibri"/>
                <a:ea typeface="Calibri"/>
                <a:cs typeface="Calibri"/>
                <a:sym typeface="Calibri"/>
              </a:rPr>
              <a:t>2</a:t>
            </a:r>
            <a:endParaRPr sz="5700" b="1">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8" name="Google Shape;338;g2e6ebcbab5b_2_28"/>
          <p:cNvSpPr/>
          <p:nvPr/>
        </p:nvSpPr>
        <p:spPr>
          <a:xfrm>
            <a:off x="0" y="0"/>
            <a:ext cx="12192012" cy="1504278"/>
          </a:xfrm>
          <a:prstGeom prst="flowChartDocument">
            <a:avLst/>
          </a:prstGeom>
          <a:solidFill>
            <a:srgbClr val="CDAB51"/>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339" name="Google Shape;339;g2e6ebcbab5b_2_28"/>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340" name="Google Shape;340;g2e6ebcbab5b_2_28"/>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341" name="Google Shape;341;g2e6ebcbab5b_2_28"/>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Transportation &amp; Infrastructure Improvements</a:t>
            </a:r>
            <a:endParaRPr sz="2900" b="1" i="0" u="none" strike="noStrike" cap="none">
              <a:solidFill>
                <a:schemeClr val="lt1"/>
              </a:solidFill>
              <a:latin typeface="Century Gothic"/>
              <a:ea typeface="Century Gothic"/>
              <a:cs typeface="Century Gothic"/>
              <a:sym typeface="Century Gothic"/>
            </a:endParaRPr>
          </a:p>
        </p:txBody>
      </p:sp>
      <p:sp>
        <p:nvSpPr>
          <p:cNvPr id="342" name="Google Shape;342;g2e6ebcbab5b_2_28"/>
          <p:cNvSpPr txBox="1"/>
          <p:nvPr/>
        </p:nvSpPr>
        <p:spPr>
          <a:xfrm>
            <a:off x="563350" y="2362525"/>
            <a:ext cx="112224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Transportation Element Goal 1:</a:t>
            </a:r>
            <a:r>
              <a:rPr lang="en-US"/>
              <a:t> </a:t>
            </a:r>
            <a:r>
              <a:rPr lang="en-US" i="1"/>
              <a:t>It shall be the goal of the City of Greenacres to develop a multimodal transportation system to provide a safe, efficient movement of people, goods, and services within and through the community at a reasonable cost with a minimum detriment to the environment. </a:t>
            </a:r>
            <a:endParaRPr>
              <a:solidFill>
                <a:srgbClr val="D2B64B"/>
              </a:solidFill>
            </a:endParaRPr>
          </a:p>
          <a:p>
            <a:pPr marL="0" lvl="0" indent="0" algn="l" rtl="0">
              <a:spcBef>
                <a:spcPts val="0"/>
              </a:spcBef>
              <a:spcAft>
                <a:spcPts val="0"/>
              </a:spcAft>
              <a:buNone/>
            </a:pPr>
            <a:r>
              <a:rPr lang="en-US">
                <a:solidFill>
                  <a:srgbClr val="D2B64B"/>
                </a:solidFill>
              </a:rPr>
              <a:t>Redesigning Swain Boulevard to provide organized on-street parking and comfortable pedestrian pathways will provide a safer environment and a framework that will foster the kind of mixed use development that the City seeks to create a downtown sense of place.</a:t>
            </a:r>
            <a:endParaRPr>
              <a:solidFill>
                <a:srgbClr val="D2B64B"/>
              </a:solidFill>
            </a:endParaRPr>
          </a:p>
          <a:p>
            <a:pPr marL="0" lvl="0" indent="0" algn="l" rtl="0">
              <a:spcBef>
                <a:spcPts val="0"/>
              </a:spcBef>
              <a:spcAft>
                <a:spcPts val="0"/>
              </a:spcAft>
              <a:buNone/>
            </a:pPr>
            <a:endParaRPr/>
          </a:p>
          <a:p>
            <a:pPr marL="0" lvl="0" indent="0" algn="l" rtl="0">
              <a:spcBef>
                <a:spcPts val="0"/>
              </a:spcBef>
              <a:spcAft>
                <a:spcPts val="0"/>
              </a:spcAft>
              <a:buNone/>
            </a:pPr>
            <a:r>
              <a:rPr lang="en-US" b="1"/>
              <a:t>Transportation Element Objective 1, Policy e)</a:t>
            </a:r>
            <a:r>
              <a:rPr lang="en-US"/>
              <a:t> </a:t>
            </a:r>
            <a:r>
              <a:rPr lang="en-US" i="1"/>
              <a:t>The City shall continue to promote developments that provide a mix of uses at appropriate densities and intensities, redevelopment projects, commercial revitalization projects and projects supportive of an efficient transportation system.</a:t>
            </a:r>
            <a:r>
              <a:rPr lang="en-US"/>
              <a:t> </a:t>
            </a:r>
            <a:endParaRPr/>
          </a:p>
          <a:p>
            <a:pPr marL="0" lvl="0" indent="0" algn="l" rtl="0">
              <a:spcBef>
                <a:spcPts val="0"/>
              </a:spcBef>
              <a:spcAft>
                <a:spcPts val="0"/>
              </a:spcAft>
              <a:buNone/>
            </a:pPr>
            <a:r>
              <a:rPr lang="en-US">
                <a:solidFill>
                  <a:srgbClr val="D2B64B"/>
                </a:solidFill>
              </a:rPr>
              <a:t>Currently the City’s zoning regulatory environment does not effectively promote mixed use development or a mix of uses because residential densities and commercial intensities are suppressed and multifamily residential uses are not widely permitted. The Swain Boulevard right-of-way as it currently exists also does not promote retail and restaurant users to compete for the few existing commercial properties because the public right-of-way is not an inviting “front door”.</a:t>
            </a:r>
            <a:endParaRPr>
              <a:solidFill>
                <a:srgbClr val="D2B64B"/>
              </a:solidFill>
            </a:endParaRPr>
          </a:p>
          <a:p>
            <a:pPr marL="0" lvl="0" indent="0" algn="l" rtl="0">
              <a:spcBef>
                <a:spcPts val="0"/>
              </a:spcBef>
              <a:spcAft>
                <a:spcPts val="0"/>
              </a:spcAft>
              <a:buNone/>
            </a:pPr>
            <a:endParaRPr>
              <a:solidFill>
                <a:srgbClr val="D2B64B"/>
              </a:solidFill>
            </a:endParaRPr>
          </a:p>
          <a:p>
            <a:pPr marL="0" lvl="0" indent="0" algn="l" rtl="0">
              <a:spcBef>
                <a:spcPts val="0"/>
              </a:spcBef>
              <a:spcAft>
                <a:spcPts val="0"/>
              </a:spcAft>
              <a:buNone/>
            </a:pPr>
            <a:r>
              <a:rPr lang="en-US" b="1"/>
              <a:t>Transportation Element Objective 2, Policy d)</a:t>
            </a:r>
            <a:r>
              <a:rPr lang="en-US"/>
              <a:t> </a:t>
            </a:r>
            <a:r>
              <a:rPr lang="en-US" i="1"/>
              <a:t>Improve the safety and operation of City streets, through site-access control, and other traffic operation improvements. </a:t>
            </a:r>
            <a:endParaRPr i="1">
              <a:solidFill>
                <a:srgbClr val="D2B64B"/>
              </a:solidFill>
            </a:endParaRPr>
          </a:p>
          <a:p>
            <a:pPr marL="0" lvl="0" indent="0" algn="l" rtl="0">
              <a:spcBef>
                <a:spcPts val="0"/>
              </a:spcBef>
              <a:spcAft>
                <a:spcPts val="0"/>
              </a:spcAft>
              <a:buNone/>
            </a:pPr>
            <a:r>
              <a:rPr lang="en-US">
                <a:solidFill>
                  <a:srgbClr val="D2B64B"/>
                </a:solidFill>
              </a:rPr>
              <a:t>The improvement of Swain Boulevard Boulevard as proposed by the City with suggested modifications in this report will greatly improve the safety and operation of Swain Boulevard by removing haphazard on-street parking occurring in swales and providing organized on-street parking. Traffic roundabouts will also improve traffic flow and slow down traffic speeds while providing visual interest.</a:t>
            </a:r>
            <a:endParaRPr>
              <a:solidFill>
                <a:srgbClr val="D2B64B"/>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3" name="Google Shape;343;g2e6ebcbab5b_2_28"/>
          <p:cNvSpPr txBox="1"/>
          <p:nvPr/>
        </p:nvSpPr>
        <p:spPr>
          <a:xfrm>
            <a:off x="654100" y="1625600"/>
            <a:ext cx="7734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CITY OF GREENACRES COMPREHENSIVE PLAN</a:t>
            </a:r>
            <a:endParaRPr/>
          </a:p>
          <a:p>
            <a:pPr marL="0" lvl="0" indent="0" algn="l" rtl="0">
              <a:spcBef>
                <a:spcPts val="0"/>
              </a:spcBef>
              <a:spcAft>
                <a:spcPts val="0"/>
              </a:spcAft>
              <a:buNone/>
            </a:pPr>
            <a:endParaRPr/>
          </a:p>
        </p:txBody>
      </p:sp>
      <p:sp>
        <p:nvSpPr>
          <p:cNvPr id="344" name="Google Shape;344;g2e6ebcbab5b_2_28"/>
          <p:cNvSpPr txBox="1"/>
          <p:nvPr/>
        </p:nvSpPr>
        <p:spPr>
          <a:xfrm>
            <a:off x="654100" y="1779525"/>
            <a:ext cx="7670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Century Gothic"/>
                <a:ea typeface="Century Gothic"/>
                <a:cs typeface="Century Gothic"/>
                <a:sym typeface="Century Gothic"/>
              </a:rPr>
              <a:t>Transportation Element Alignment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g211fa14bd0a_2_0"/>
          <p:cNvSpPr/>
          <p:nvPr/>
        </p:nvSpPr>
        <p:spPr>
          <a:xfrm>
            <a:off x="0" y="0"/>
            <a:ext cx="12192012" cy="1504278"/>
          </a:xfrm>
          <a:prstGeom prst="flowChartDocument">
            <a:avLst/>
          </a:prstGeom>
          <a:solidFill>
            <a:srgbClr val="008B92"/>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95" name="Google Shape;95;g211fa14bd0a_2_0"/>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96" name="Google Shape;96;g211fa14bd0a_2_0"/>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97" name="Google Shape;97;g211fa14bd0a_2_0"/>
          <p:cNvSpPr txBox="1"/>
          <p:nvPr/>
        </p:nvSpPr>
        <p:spPr>
          <a:xfrm>
            <a:off x="2430150" y="2525650"/>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3000" b="1">
                <a:solidFill>
                  <a:schemeClr val="dk1"/>
                </a:solidFill>
                <a:latin typeface="Century Gothic"/>
                <a:ea typeface="Century Gothic"/>
                <a:cs typeface="Century Gothic"/>
                <a:sym typeface="Century Gothic"/>
              </a:rPr>
              <a:t>AGENDA</a:t>
            </a:r>
            <a:endParaRPr sz="3000" b="1" i="0" u="none" strike="noStrike" cap="none">
              <a:solidFill>
                <a:schemeClr val="dk1"/>
              </a:solidFill>
              <a:latin typeface="Century Gothic"/>
              <a:ea typeface="Century Gothic"/>
              <a:cs typeface="Century Gothic"/>
              <a:sym typeface="Century Gothic"/>
            </a:endParaRPr>
          </a:p>
        </p:txBody>
      </p:sp>
      <p:sp>
        <p:nvSpPr>
          <p:cNvPr id="98" name="Google Shape;98;g211fa14bd0a_2_0"/>
          <p:cNvSpPr txBox="1"/>
          <p:nvPr/>
        </p:nvSpPr>
        <p:spPr>
          <a:xfrm>
            <a:off x="3039325" y="3287642"/>
            <a:ext cx="7673400" cy="26001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0C343D"/>
              </a:buClr>
              <a:buSzPts val="3000"/>
              <a:buFont typeface="Century Gothic"/>
              <a:buAutoNum type="arabicPeriod"/>
            </a:pPr>
            <a:r>
              <a:rPr lang="en-US" sz="3000" b="1">
                <a:solidFill>
                  <a:srgbClr val="0C343D"/>
                </a:solidFill>
                <a:latin typeface="Century Gothic"/>
                <a:ea typeface="Century Gothic"/>
                <a:cs typeface="Century Gothic"/>
                <a:sym typeface="Century Gothic"/>
              </a:rPr>
              <a:t>Overview</a:t>
            </a:r>
            <a:endParaRPr sz="3000" b="1">
              <a:solidFill>
                <a:srgbClr val="0C343D"/>
              </a:solidFill>
              <a:latin typeface="Century Gothic"/>
              <a:ea typeface="Century Gothic"/>
              <a:cs typeface="Century Gothic"/>
              <a:sym typeface="Century Gothic"/>
            </a:endParaRPr>
          </a:p>
          <a:p>
            <a:pPr marL="457200" marR="0" lvl="0" indent="-419100" algn="l" rtl="0">
              <a:lnSpc>
                <a:spcPct val="100000"/>
              </a:lnSpc>
              <a:spcBef>
                <a:spcPts val="0"/>
              </a:spcBef>
              <a:spcAft>
                <a:spcPts val="0"/>
              </a:spcAft>
              <a:buClr>
                <a:srgbClr val="0C343D"/>
              </a:buClr>
              <a:buSzPts val="3000"/>
              <a:buFont typeface="Century Gothic"/>
              <a:buAutoNum type="arabicPeriod"/>
            </a:pPr>
            <a:r>
              <a:rPr lang="en-US" sz="3000" b="1">
                <a:solidFill>
                  <a:srgbClr val="0C343D"/>
                </a:solidFill>
                <a:latin typeface="Century Gothic"/>
                <a:ea typeface="Century Gothic"/>
                <a:cs typeface="Century Gothic"/>
                <a:sym typeface="Century Gothic"/>
              </a:rPr>
              <a:t>Greenacres ULI Team </a:t>
            </a:r>
            <a:endParaRPr sz="3000" b="1">
              <a:solidFill>
                <a:srgbClr val="0C343D"/>
              </a:solidFill>
              <a:latin typeface="Century Gothic"/>
              <a:ea typeface="Century Gothic"/>
              <a:cs typeface="Century Gothic"/>
              <a:sym typeface="Century Gothic"/>
            </a:endParaRPr>
          </a:p>
          <a:p>
            <a:pPr marL="457200" marR="0" lvl="0" indent="-419100" algn="l" rtl="0">
              <a:lnSpc>
                <a:spcPct val="100000"/>
              </a:lnSpc>
              <a:spcBef>
                <a:spcPts val="0"/>
              </a:spcBef>
              <a:spcAft>
                <a:spcPts val="0"/>
              </a:spcAft>
              <a:buClr>
                <a:srgbClr val="0C343D"/>
              </a:buClr>
              <a:buSzPts val="3000"/>
              <a:buFont typeface="Century Gothic"/>
              <a:buAutoNum type="arabicPeriod"/>
            </a:pPr>
            <a:r>
              <a:rPr lang="en-US" sz="3000" b="1">
                <a:solidFill>
                  <a:srgbClr val="0C343D"/>
                </a:solidFill>
                <a:latin typeface="Century Gothic"/>
                <a:ea typeface="Century Gothic"/>
                <a:cs typeface="Century Gothic"/>
                <a:sym typeface="Century Gothic"/>
              </a:rPr>
              <a:t>Goals</a:t>
            </a:r>
            <a:endParaRPr sz="3000" b="1">
              <a:solidFill>
                <a:srgbClr val="0C343D"/>
              </a:solidFill>
              <a:latin typeface="Century Gothic"/>
              <a:ea typeface="Century Gothic"/>
              <a:cs typeface="Century Gothic"/>
              <a:sym typeface="Century Gothic"/>
            </a:endParaRPr>
          </a:p>
          <a:p>
            <a:pPr marL="457200" marR="0" lvl="0" indent="-419100" algn="l" rtl="0">
              <a:lnSpc>
                <a:spcPct val="100000"/>
              </a:lnSpc>
              <a:spcBef>
                <a:spcPts val="0"/>
              </a:spcBef>
              <a:spcAft>
                <a:spcPts val="0"/>
              </a:spcAft>
              <a:buClr>
                <a:srgbClr val="0C343D"/>
              </a:buClr>
              <a:buSzPts val="3000"/>
              <a:buFont typeface="Century Gothic"/>
              <a:buAutoNum type="arabicPeriod"/>
            </a:pPr>
            <a:r>
              <a:rPr lang="en-US" sz="3000" b="1">
                <a:solidFill>
                  <a:srgbClr val="0C343D"/>
                </a:solidFill>
                <a:latin typeface="Century Gothic"/>
                <a:ea typeface="Century Gothic"/>
                <a:cs typeface="Century Gothic"/>
                <a:sym typeface="Century Gothic"/>
              </a:rPr>
              <a:t>Background Research</a:t>
            </a:r>
            <a:endParaRPr sz="3000" b="1">
              <a:solidFill>
                <a:srgbClr val="0C343D"/>
              </a:solidFill>
              <a:latin typeface="Century Gothic"/>
              <a:ea typeface="Century Gothic"/>
              <a:cs typeface="Century Gothic"/>
              <a:sym typeface="Century Gothic"/>
            </a:endParaRPr>
          </a:p>
          <a:p>
            <a:pPr marL="457200" marR="0" lvl="0" indent="-419100" algn="l" rtl="0">
              <a:lnSpc>
                <a:spcPct val="100000"/>
              </a:lnSpc>
              <a:spcBef>
                <a:spcPts val="0"/>
              </a:spcBef>
              <a:spcAft>
                <a:spcPts val="0"/>
              </a:spcAft>
              <a:buClr>
                <a:srgbClr val="0C343D"/>
              </a:buClr>
              <a:buSzPts val="3000"/>
              <a:buFont typeface="Century Gothic"/>
              <a:buAutoNum type="arabicPeriod"/>
            </a:pPr>
            <a:r>
              <a:rPr lang="en-US" sz="3000" b="1">
                <a:solidFill>
                  <a:srgbClr val="0C343D"/>
                </a:solidFill>
                <a:latin typeface="Century Gothic"/>
                <a:ea typeface="Century Gothic"/>
                <a:cs typeface="Century Gothic"/>
                <a:sym typeface="Century Gothic"/>
              </a:rPr>
              <a:t>Site Selection</a:t>
            </a:r>
            <a:endParaRPr sz="3000" b="1">
              <a:solidFill>
                <a:srgbClr val="0C343D"/>
              </a:solidFill>
              <a:latin typeface="Century Gothic"/>
              <a:ea typeface="Century Gothic"/>
              <a:cs typeface="Century Gothic"/>
              <a:sym typeface="Century Gothic"/>
            </a:endParaRPr>
          </a:p>
          <a:p>
            <a:pPr marL="457200" marR="0" lvl="0" indent="-419100" algn="l" rtl="0">
              <a:lnSpc>
                <a:spcPct val="100000"/>
              </a:lnSpc>
              <a:spcBef>
                <a:spcPts val="0"/>
              </a:spcBef>
              <a:spcAft>
                <a:spcPts val="0"/>
              </a:spcAft>
              <a:buClr>
                <a:srgbClr val="0C343D"/>
              </a:buClr>
              <a:buSzPts val="3000"/>
              <a:buFont typeface="Century Gothic"/>
              <a:buAutoNum type="arabicPeriod"/>
            </a:pPr>
            <a:r>
              <a:rPr lang="en-US" sz="3000" b="1">
                <a:solidFill>
                  <a:srgbClr val="0C343D"/>
                </a:solidFill>
                <a:latin typeface="Century Gothic"/>
                <a:ea typeface="Century Gothic"/>
                <a:cs typeface="Century Gothic"/>
                <a:sym typeface="Century Gothic"/>
              </a:rPr>
              <a:t>Recommendations </a:t>
            </a:r>
            <a:endParaRPr sz="3000" b="1">
              <a:solidFill>
                <a:srgbClr val="0C343D"/>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400" b="1">
              <a:solidFill>
                <a:srgbClr val="0C343D"/>
              </a:solidFill>
              <a:latin typeface="Century Gothic"/>
              <a:ea typeface="Century Gothic"/>
              <a:cs typeface="Century Gothic"/>
              <a:sym typeface="Century Gothic"/>
            </a:endParaRPr>
          </a:p>
        </p:txBody>
      </p:sp>
      <p:sp>
        <p:nvSpPr>
          <p:cNvPr id="99" name="Google Shape;99;g211fa14bd0a_2_0"/>
          <p:cNvSpPr txBox="1"/>
          <p:nvPr/>
        </p:nvSpPr>
        <p:spPr>
          <a:xfrm>
            <a:off x="1383025" y="316163"/>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City of Greenacres: Vision for a Downtown</a:t>
            </a:r>
            <a:endParaRPr sz="2900" b="1" i="0" u="none" strike="noStrike" cap="none">
              <a:solidFill>
                <a:srgbClr val="CCCCCC"/>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sp>
        <p:nvSpPr>
          <p:cNvPr id="349" name="Google Shape;349;g211fa14bd0a_0_229"/>
          <p:cNvSpPr/>
          <p:nvPr/>
        </p:nvSpPr>
        <p:spPr>
          <a:xfrm>
            <a:off x="0" y="0"/>
            <a:ext cx="12192012" cy="1504278"/>
          </a:xfrm>
          <a:prstGeom prst="flowChartDocument">
            <a:avLst/>
          </a:prstGeom>
          <a:solidFill>
            <a:srgbClr val="CDAB51"/>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350" name="Google Shape;350;g211fa14bd0a_0_229"/>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351" name="Google Shape;351;g211fa14bd0a_0_229"/>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352" name="Google Shape;352;g211fa14bd0a_0_229"/>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Transportation &amp; Infrastructure Improvements</a:t>
            </a:r>
            <a:endParaRPr sz="2900" b="1" i="0" u="none" strike="noStrike" cap="none">
              <a:solidFill>
                <a:schemeClr val="lt1"/>
              </a:solidFill>
              <a:latin typeface="Century Gothic"/>
              <a:ea typeface="Century Gothic"/>
              <a:cs typeface="Century Gothic"/>
              <a:sym typeface="Century Gothic"/>
            </a:endParaRPr>
          </a:p>
        </p:txBody>
      </p:sp>
      <p:pic>
        <p:nvPicPr>
          <p:cNvPr id="353" name="Google Shape;353;g211fa14bd0a_0_229"/>
          <p:cNvPicPr preferRelativeResize="0"/>
          <p:nvPr/>
        </p:nvPicPr>
        <p:blipFill rotWithShape="1">
          <a:blip r:embed="rId5">
            <a:alphaModFix/>
          </a:blip>
          <a:srcRect l="5021" t="16736" r="48570" b="20861"/>
          <a:stretch/>
        </p:blipFill>
        <p:spPr>
          <a:xfrm>
            <a:off x="1172300" y="2135300"/>
            <a:ext cx="4772977" cy="4152199"/>
          </a:xfrm>
          <a:prstGeom prst="rect">
            <a:avLst/>
          </a:prstGeom>
          <a:noFill/>
          <a:ln>
            <a:noFill/>
          </a:ln>
        </p:spPr>
      </p:pic>
      <p:pic>
        <p:nvPicPr>
          <p:cNvPr id="354" name="Google Shape;354;g211fa14bd0a_0_229"/>
          <p:cNvPicPr preferRelativeResize="0"/>
          <p:nvPr/>
        </p:nvPicPr>
        <p:blipFill>
          <a:blip r:embed="rId6">
            <a:alphaModFix/>
          </a:blip>
          <a:stretch>
            <a:fillRect/>
          </a:stretch>
        </p:blipFill>
        <p:spPr>
          <a:xfrm>
            <a:off x="6562874" y="2135300"/>
            <a:ext cx="4438874" cy="3899000"/>
          </a:xfrm>
          <a:prstGeom prst="rect">
            <a:avLst/>
          </a:prstGeom>
          <a:noFill/>
          <a:ln>
            <a:noFill/>
          </a:ln>
        </p:spPr>
      </p:pic>
      <p:sp>
        <p:nvSpPr>
          <p:cNvPr id="355" name="Google Shape;355;g211fa14bd0a_0_229"/>
          <p:cNvSpPr txBox="1"/>
          <p:nvPr/>
        </p:nvSpPr>
        <p:spPr>
          <a:xfrm>
            <a:off x="6562875" y="6045100"/>
            <a:ext cx="17757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highlight>
                  <a:srgbClr val="CDAB51"/>
                </a:highlight>
                <a:latin typeface="Calibri"/>
                <a:ea typeface="Calibri"/>
                <a:cs typeface="Calibri"/>
                <a:sym typeface="Calibri"/>
              </a:rPr>
              <a:t>Existing Condition</a:t>
            </a:r>
            <a:endParaRPr sz="1200" b="1">
              <a:solidFill>
                <a:schemeClr val="lt1"/>
              </a:solidFill>
              <a:highlight>
                <a:srgbClr val="CDAB51"/>
              </a:highlight>
              <a:latin typeface="Calibri"/>
              <a:ea typeface="Calibri"/>
              <a:cs typeface="Calibri"/>
              <a:sym typeface="Calibri"/>
            </a:endParaRPr>
          </a:p>
        </p:txBody>
      </p:sp>
      <p:sp>
        <p:nvSpPr>
          <p:cNvPr id="356" name="Google Shape;356;g211fa14bd0a_0_229"/>
          <p:cNvSpPr txBox="1"/>
          <p:nvPr/>
        </p:nvSpPr>
        <p:spPr>
          <a:xfrm>
            <a:off x="952500" y="1925925"/>
            <a:ext cx="4961400" cy="4437900"/>
          </a:xfrm>
          <a:prstGeom prst="rect">
            <a:avLst/>
          </a:prstGeom>
          <a:noFill/>
          <a:ln w="38100" cap="flat" cmpd="sng">
            <a:solidFill>
              <a:srgbClr val="008B9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0"/>
        <p:cNvGrpSpPr/>
        <p:nvPr/>
      </p:nvGrpSpPr>
      <p:grpSpPr>
        <a:xfrm>
          <a:off x="0" y="0"/>
          <a:ext cx="0" cy="0"/>
          <a:chOff x="0" y="0"/>
          <a:chExt cx="0" cy="0"/>
        </a:xfrm>
      </p:grpSpPr>
      <p:sp>
        <p:nvSpPr>
          <p:cNvPr id="361" name="Google Shape;361;g2e6d3b8f8ce_0_71"/>
          <p:cNvSpPr/>
          <p:nvPr/>
        </p:nvSpPr>
        <p:spPr>
          <a:xfrm>
            <a:off x="0" y="0"/>
            <a:ext cx="12192012" cy="1504278"/>
          </a:xfrm>
          <a:prstGeom prst="flowChartDocument">
            <a:avLst/>
          </a:prstGeom>
          <a:solidFill>
            <a:srgbClr val="CDAB51"/>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362" name="Google Shape;362;g2e6d3b8f8ce_0_71"/>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363" name="Google Shape;363;g2e6d3b8f8ce_0_71"/>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364" name="Google Shape;364;g2e6d3b8f8ce_0_71"/>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Transportation &amp; Infrastructure Improvements</a:t>
            </a:r>
            <a:endParaRPr sz="2900" b="1" i="0" u="none" strike="noStrike" cap="none">
              <a:solidFill>
                <a:schemeClr val="lt1"/>
              </a:solidFill>
              <a:latin typeface="Century Gothic"/>
              <a:ea typeface="Century Gothic"/>
              <a:cs typeface="Century Gothic"/>
              <a:sym typeface="Century Gothic"/>
            </a:endParaRPr>
          </a:p>
        </p:txBody>
      </p:sp>
      <p:pic>
        <p:nvPicPr>
          <p:cNvPr id="365" name="Google Shape;365;g2e6d3b8f8ce_0_71"/>
          <p:cNvPicPr preferRelativeResize="0"/>
          <p:nvPr/>
        </p:nvPicPr>
        <p:blipFill>
          <a:blip r:embed="rId5">
            <a:alphaModFix/>
          </a:blip>
          <a:stretch>
            <a:fillRect/>
          </a:stretch>
        </p:blipFill>
        <p:spPr>
          <a:xfrm>
            <a:off x="7483975" y="1881021"/>
            <a:ext cx="4438874" cy="3879028"/>
          </a:xfrm>
          <a:prstGeom prst="rect">
            <a:avLst/>
          </a:prstGeom>
          <a:noFill/>
          <a:ln>
            <a:noFill/>
          </a:ln>
        </p:spPr>
      </p:pic>
      <p:sp>
        <p:nvSpPr>
          <p:cNvPr id="366" name="Google Shape;366;g2e6d3b8f8ce_0_71"/>
          <p:cNvSpPr txBox="1"/>
          <p:nvPr/>
        </p:nvSpPr>
        <p:spPr>
          <a:xfrm>
            <a:off x="7407775" y="5760050"/>
            <a:ext cx="25563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highlight>
                  <a:srgbClr val="CDAB51"/>
                </a:highlight>
                <a:latin typeface="Calibri"/>
                <a:ea typeface="Calibri"/>
                <a:cs typeface="Calibri"/>
                <a:sym typeface="Calibri"/>
              </a:rPr>
              <a:t>Current Planned, Future Proposed</a:t>
            </a:r>
            <a:endParaRPr sz="1200" b="1">
              <a:solidFill>
                <a:schemeClr val="lt1"/>
              </a:solidFill>
              <a:highlight>
                <a:srgbClr val="CDAB51"/>
              </a:highlight>
              <a:latin typeface="Calibri"/>
              <a:ea typeface="Calibri"/>
              <a:cs typeface="Calibri"/>
              <a:sym typeface="Calibri"/>
            </a:endParaRPr>
          </a:p>
        </p:txBody>
      </p:sp>
      <p:sp>
        <p:nvSpPr>
          <p:cNvPr id="367" name="Google Shape;367;g2e6d3b8f8ce_0_71"/>
          <p:cNvSpPr txBox="1"/>
          <p:nvPr/>
        </p:nvSpPr>
        <p:spPr>
          <a:xfrm>
            <a:off x="174200" y="1881025"/>
            <a:ext cx="7087200" cy="28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Century Gothic"/>
                <a:ea typeface="Century Gothic"/>
                <a:cs typeface="Century Gothic"/>
                <a:sym typeface="Century Gothic"/>
              </a:rPr>
              <a:t>CURRENT PLANNED FUTURE PROPOSED IMPROVEMENTS</a:t>
            </a:r>
            <a:endParaRPr sz="30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100" b="1">
              <a:solidFill>
                <a:schemeClr val="dk1"/>
              </a:solidFill>
              <a:latin typeface="Century Gothic"/>
              <a:ea typeface="Century Gothic"/>
              <a:cs typeface="Century Gothic"/>
              <a:sym typeface="Century Gothic"/>
            </a:endParaRPr>
          </a:p>
          <a:p>
            <a:pPr marL="457200" marR="0" lvl="0" indent="-419100" algn="l" rtl="0">
              <a:lnSpc>
                <a:spcPct val="100000"/>
              </a:lnSpc>
              <a:spcBef>
                <a:spcPts val="0"/>
              </a:spcBef>
              <a:spcAft>
                <a:spcPts val="0"/>
              </a:spcAft>
              <a:buClr>
                <a:schemeClr val="dk1"/>
              </a:buClr>
              <a:buSzPts val="3000"/>
              <a:buFont typeface="Century Gothic"/>
              <a:buChar char="●"/>
            </a:pPr>
            <a:r>
              <a:rPr lang="en-US" sz="3000">
                <a:solidFill>
                  <a:schemeClr val="dk1"/>
                </a:solidFill>
                <a:latin typeface="Century Gothic"/>
                <a:ea typeface="Century Gothic"/>
                <a:cs typeface="Century Gothic"/>
                <a:sym typeface="Century Gothic"/>
              </a:rPr>
              <a:t>Increase sidewalk from 5ft to 6ft</a:t>
            </a:r>
            <a:endParaRPr sz="3000">
              <a:solidFill>
                <a:schemeClr val="dk1"/>
              </a:solidFill>
              <a:latin typeface="Century Gothic"/>
              <a:ea typeface="Century Gothic"/>
              <a:cs typeface="Century Gothic"/>
              <a:sym typeface="Century Gothic"/>
            </a:endParaRPr>
          </a:p>
          <a:p>
            <a:pPr marL="457200" marR="0" lvl="0" indent="-419100" algn="l" rtl="0">
              <a:lnSpc>
                <a:spcPct val="100000"/>
              </a:lnSpc>
              <a:spcBef>
                <a:spcPts val="0"/>
              </a:spcBef>
              <a:spcAft>
                <a:spcPts val="0"/>
              </a:spcAft>
              <a:buClr>
                <a:schemeClr val="dk1"/>
              </a:buClr>
              <a:buSzPts val="3000"/>
              <a:buFont typeface="Century Gothic"/>
              <a:buChar char="●"/>
            </a:pPr>
            <a:r>
              <a:rPr lang="en-US" sz="3000">
                <a:solidFill>
                  <a:schemeClr val="dk1"/>
                </a:solidFill>
                <a:latin typeface="Century Gothic"/>
                <a:ea typeface="Century Gothic"/>
                <a:cs typeface="Century Gothic"/>
                <a:sym typeface="Century Gothic"/>
              </a:rPr>
              <a:t>Reduce roadway from 12ft to 10ft</a:t>
            </a:r>
            <a:endParaRPr sz="3000">
              <a:solidFill>
                <a:schemeClr val="dk1"/>
              </a:solidFill>
              <a:latin typeface="Century Gothic"/>
              <a:ea typeface="Century Gothic"/>
              <a:cs typeface="Century Gothic"/>
              <a:sym typeface="Century Gothic"/>
            </a:endParaRPr>
          </a:p>
          <a:p>
            <a:pPr marL="457200" marR="0" lvl="0" indent="-419100" algn="l" rtl="0">
              <a:lnSpc>
                <a:spcPct val="100000"/>
              </a:lnSpc>
              <a:spcBef>
                <a:spcPts val="0"/>
              </a:spcBef>
              <a:spcAft>
                <a:spcPts val="0"/>
              </a:spcAft>
              <a:buClr>
                <a:schemeClr val="dk1"/>
              </a:buClr>
              <a:buSzPts val="3000"/>
              <a:buFont typeface="Century Gothic"/>
              <a:buChar char="●"/>
            </a:pPr>
            <a:r>
              <a:rPr lang="en-US" sz="3000">
                <a:solidFill>
                  <a:schemeClr val="dk1"/>
                </a:solidFill>
                <a:latin typeface="Century Gothic"/>
                <a:ea typeface="Century Gothic"/>
                <a:cs typeface="Century Gothic"/>
                <a:sym typeface="Century Gothic"/>
              </a:rPr>
              <a:t>Bike lanes on both side of the roadway</a:t>
            </a:r>
            <a:endParaRPr sz="3000">
              <a:solidFill>
                <a:schemeClr val="dk1"/>
              </a:solidFill>
              <a:latin typeface="Century Gothic"/>
              <a:ea typeface="Century Gothic"/>
              <a:cs typeface="Century Gothic"/>
              <a:sym typeface="Century Gothic"/>
            </a:endParaRPr>
          </a:p>
          <a:p>
            <a:pPr marL="457200" marR="0" lvl="0" indent="-419100" algn="l" rtl="0">
              <a:lnSpc>
                <a:spcPct val="100000"/>
              </a:lnSpc>
              <a:spcBef>
                <a:spcPts val="0"/>
              </a:spcBef>
              <a:spcAft>
                <a:spcPts val="0"/>
              </a:spcAft>
              <a:buClr>
                <a:schemeClr val="dk1"/>
              </a:buClr>
              <a:buSzPts val="3000"/>
              <a:buFont typeface="Century Gothic"/>
              <a:buChar char="●"/>
            </a:pPr>
            <a:r>
              <a:rPr lang="en-US" sz="3000">
                <a:solidFill>
                  <a:schemeClr val="dk1"/>
                </a:solidFill>
                <a:latin typeface="Century Gothic"/>
                <a:ea typeface="Century Gothic"/>
                <a:cs typeface="Century Gothic"/>
                <a:sym typeface="Century Gothic"/>
              </a:rPr>
              <a:t>Street lights, swale</a:t>
            </a:r>
            <a:endParaRPr sz="3000">
              <a:solidFill>
                <a:schemeClr val="dk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sp>
        <p:nvSpPr>
          <p:cNvPr id="372" name="Google Shape;372;g2e6d3b8f8ce_0_43"/>
          <p:cNvSpPr/>
          <p:nvPr/>
        </p:nvSpPr>
        <p:spPr>
          <a:xfrm>
            <a:off x="0" y="0"/>
            <a:ext cx="12192012" cy="1504278"/>
          </a:xfrm>
          <a:prstGeom prst="flowChartDocument">
            <a:avLst/>
          </a:prstGeom>
          <a:solidFill>
            <a:srgbClr val="CDAB51"/>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373" name="Google Shape;373;g2e6d3b8f8ce_0_43"/>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374" name="Google Shape;374;g2e6d3b8f8ce_0_43"/>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375" name="Google Shape;375;g2e6d3b8f8ce_0_43"/>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Transportation &amp; Infrastructure Improvements</a:t>
            </a:r>
            <a:endParaRPr sz="2900" b="1" i="0" u="none" strike="noStrike" cap="none">
              <a:solidFill>
                <a:schemeClr val="lt1"/>
              </a:solidFill>
              <a:latin typeface="Century Gothic"/>
              <a:ea typeface="Century Gothic"/>
              <a:cs typeface="Century Gothic"/>
              <a:sym typeface="Century Gothic"/>
            </a:endParaRPr>
          </a:p>
        </p:txBody>
      </p:sp>
      <p:sp>
        <p:nvSpPr>
          <p:cNvPr id="376" name="Google Shape;376;g2e6d3b8f8ce_0_43"/>
          <p:cNvSpPr txBox="1"/>
          <p:nvPr/>
        </p:nvSpPr>
        <p:spPr>
          <a:xfrm>
            <a:off x="13251100" y="6464525"/>
            <a:ext cx="10677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Biscayne Dr.</a:t>
            </a:r>
            <a:endParaRPr sz="1200">
              <a:solidFill>
                <a:schemeClr val="dk1"/>
              </a:solidFill>
              <a:latin typeface="Calibri"/>
              <a:ea typeface="Calibri"/>
              <a:cs typeface="Calibri"/>
              <a:sym typeface="Calibri"/>
            </a:endParaRPr>
          </a:p>
        </p:txBody>
      </p:sp>
      <p:sp>
        <p:nvSpPr>
          <p:cNvPr id="377" name="Google Shape;377;g2e6d3b8f8ce_0_43"/>
          <p:cNvSpPr txBox="1"/>
          <p:nvPr/>
        </p:nvSpPr>
        <p:spPr>
          <a:xfrm rot="5400966">
            <a:off x="14556840" y="3945373"/>
            <a:ext cx="10677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Broward Ave</a:t>
            </a:r>
            <a:endParaRPr sz="1200">
              <a:solidFill>
                <a:schemeClr val="dk1"/>
              </a:solidFill>
              <a:latin typeface="Calibri"/>
              <a:ea typeface="Calibri"/>
              <a:cs typeface="Calibri"/>
              <a:sym typeface="Calibri"/>
            </a:endParaRPr>
          </a:p>
        </p:txBody>
      </p:sp>
      <p:sp>
        <p:nvSpPr>
          <p:cNvPr id="378" name="Google Shape;378;g2e6d3b8f8ce_0_43"/>
          <p:cNvSpPr txBox="1"/>
          <p:nvPr/>
        </p:nvSpPr>
        <p:spPr>
          <a:xfrm>
            <a:off x="451400" y="6070900"/>
            <a:ext cx="39972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highlight>
                  <a:srgbClr val="D2B64B"/>
                </a:highlight>
                <a:latin typeface="Calibri"/>
                <a:ea typeface="Calibri"/>
                <a:cs typeface="Calibri"/>
                <a:sym typeface="Calibri"/>
              </a:rPr>
              <a:t>Proposed Option A (Parallel Parking)</a:t>
            </a:r>
            <a:endParaRPr sz="1200" b="1">
              <a:solidFill>
                <a:schemeClr val="lt1"/>
              </a:solidFill>
              <a:highlight>
                <a:srgbClr val="D2B64B"/>
              </a:highlight>
              <a:latin typeface="Calibri"/>
              <a:ea typeface="Calibri"/>
              <a:cs typeface="Calibri"/>
              <a:sym typeface="Calibri"/>
            </a:endParaRPr>
          </a:p>
        </p:txBody>
      </p:sp>
      <p:sp>
        <p:nvSpPr>
          <p:cNvPr id="379" name="Google Shape;379;g2e6d3b8f8ce_0_43"/>
          <p:cNvSpPr txBox="1"/>
          <p:nvPr/>
        </p:nvSpPr>
        <p:spPr>
          <a:xfrm>
            <a:off x="6274200" y="6070900"/>
            <a:ext cx="25563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highlight>
                  <a:srgbClr val="CDAB51"/>
                </a:highlight>
                <a:latin typeface="Calibri"/>
                <a:ea typeface="Calibri"/>
                <a:cs typeface="Calibri"/>
                <a:sym typeface="Calibri"/>
              </a:rPr>
              <a:t>Proposed Option  B (Angled Parking)</a:t>
            </a:r>
            <a:endParaRPr sz="1200" b="1">
              <a:solidFill>
                <a:schemeClr val="lt1"/>
              </a:solidFill>
              <a:highlight>
                <a:srgbClr val="CDAB51"/>
              </a:highlight>
              <a:latin typeface="Calibri"/>
              <a:ea typeface="Calibri"/>
              <a:cs typeface="Calibri"/>
              <a:sym typeface="Calibri"/>
            </a:endParaRPr>
          </a:p>
        </p:txBody>
      </p:sp>
      <p:pic>
        <p:nvPicPr>
          <p:cNvPr id="380" name="Google Shape;380;g2e6d3b8f8ce_0_43"/>
          <p:cNvPicPr preferRelativeResize="0"/>
          <p:nvPr/>
        </p:nvPicPr>
        <p:blipFill rotWithShape="1">
          <a:blip r:embed="rId5">
            <a:alphaModFix/>
          </a:blip>
          <a:srcRect l="1421" t="980" r="3782"/>
          <a:stretch/>
        </p:blipFill>
        <p:spPr>
          <a:xfrm>
            <a:off x="538075" y="1629700"/>
            <a:ext cx="5336050" cy="4422524"/>
          </a:xfrm>
          <a:prstGeom prst="rect">
            <a:avLst/>
          </a:prstGeom>
          <a:noFill/>
          <a:ln>
            <a:noFill/>
          </a:ln>
        </p:spPr>
      </p:pic>
      <p:pic>
        <p:nvPicPr>
          <p:cNvPr id="381" name="Google Shape;381;g2e6d3b8f8ce_0_43"/>
          <p:cNvPicPr preferRelativeResize="0"/>
          <p:nvPr/>
        </p:nvPicPr>
        <p:blipFill rotWithShape="1">
          <a:blip r:embed="rId6">
            <a:alphaModFix/>
          </a:blip>
          <a:srcRect t="980" r="5213"/>
          <a:stretch/>
        </p:blipFill>
        <p:spPr>
          <a:xfrm>
            <a:off x="6339950" y="1648388"/>
            <a:ext cx="5336049" cy="44225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5"/>
        <p:cNvGrpSpPr/>
        <p:nvPr/>
      </p:nvGrpSpPr>
      <p:grpSpPr>
        <a:xfrm>
          <a:off x="0" y="0"/>
          <a:ext cx="0" cy="0"/>
          <a:chOff x="0" y="0"/>
          <a:chExt cx="0" cy="0"/>
        </a:xfrm>
      </p:grpSpPr>
      <p:sp>
        <p:nvSpPr>
          <p:cNvPr id="386" name="Google Shape;386;g211fa14bd0a_0_240"/>
          <p:cNvSpPr/>
          <p:nvPr/>
        </p:nvSpPr>
        <p:spPr>
          <a:xfrm>
            <a:off x="0" y="0"/>
            <a:ext cx="12192012" cy="1504278"/>
          </a:xfrm>
          <a:prstGeom prst="flowChartDocument">
            <a:avLst/>
          </a:prstGeom>
          <a:solidFill>
            <a:srgbClr val="CDAB51"/>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387" name="Google Shape;387;g211fa14bd0a_0_240"/>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388" name="Google Shape;388;g211fa14bd0a_0_240"/>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389" name="Google Shape;389;g211fa14bd0a_0_240"/>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Transportation &amp; Infrastructure Improvements</a:t>
            </a:r>
            <a:endParaRPr sz="2900" b="1" i="0" u="none" strike="noStrike" cap="none">
              <a:solidFill>
                <a:schemeClr val="lt1"/>
              </a:solidFill>
              <a:latin typeface="Century Gothic"/>
              <a:ea typeface="Century Gothic"/>
              <a:cs typeface="Century Gothic"/>
              <a:sym typeface="Century Gothic"/>
            </a:endParaRPr>
          </a:p>
        </p:txBody>
      </p:sp>
      <p:pic>
        <p:nvPicPr>
          <p:cNvPr id="390" name="Google Shape;390;g211fa14bd0a_0_240"/>
          <p:cNvPicPr preferRelativeResize="0"/>
          <p:nvPr/>
        </p:nvPicPr>
        <p:blipFill rotWithShape="1">
          <a:blip r:embed="rId5">
            <a:alphaModFix/>
          </a:blip>
          <a:srcRect l="958" t="9279" r="4128" b="3177"/>
          <a:stretch/>
        </p:blipFill>
        <p:spPr>
          <a:xfrm>
            <a:off x="2678388" y="1622386"/>
            <a:ext cx="8195676" cy="5104374"/>
          </a:xfrm>
          <a:prstGeom prst="rect">
            <a:avLst/>
          </a:prstGeom>
          <a:noFill/>
          <a:ln>
            <a:noFill/>
          </a:ln>
        </p:spPr>
      </p:pic>
      <p:sp>
        <p:nvSpPr>
          <p:cNvPr id="391" name="Google Shape;391;g211fa14bd0a_0_240"/>
          <p:cNvSpPr txBox="1"/>
          <p:nvPr/>
        </p:nvSpPr>
        <p:spPr>
          <a:xfrm>
            <a:off x="174200" y="1504275"/>
            <a:ext cx="3349500" cy="3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highlight>
                  <a:srgbClr val="CDAB51"/>
                </a:highlight>
                <a:latin typeface="Calibri"/>
                <a:ea typeface="Calibri"/>
                <a:cs typeface="Calibri"/>
                <a:sym typeface="Calibri"/>
              </a:rPr>
              <a:t>Proposed Streetscape Improvements</a:t>
            </a:r>
            <a:endParaRPr sz="1200" b="1">
              <a:solidFill>
                <a:schemeClr val="lt1"/>
              </a:solidFill>
              <a:highlight>
                <a:srgbClr val="CDAB51"/>
              </a:highlight>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5"/>
        <p:cNvGrpSpPr/>
        <p:nvPr/>
      </p:nvGrpSpPr>
      <p:grpSpPr>
        <a:xfrm>
          <a:off x="0" y="0"/>
          <a:ext cx="0" cy="0"/>
          <a:chOff x="0" y="0"/>
          <a:chExt cx="0" cy="0"/>
        </a:xfrm>
      </p:grpSpPr>
      <p:pic>
        <p:nvPicPr>
          <p:cNvPr id="396" name="Google Shape;396;g211fa14bd0a_2_82"/>
          <p:cNvPicPr preferRelativeResize="0"/>
          <p:nvPr/>
        </p:nvPicPr>
        <p:blipFill rotWithShape="1">
          <a:blip r:embed="rId3">
            <a:alphaModFix/>
          </a:blip>
          <a:srcRect l="28982" t="20592" b="1845"/>
          <a:stretch/>
        </p:blipFill>
        <p:spPr>
          <a:xfrm>
            <a:off x="3556000" y="698500"/>
            <a:ext cx="8712898" cy="6159499"/>
          </a:xfrm>
          <a:prstGeom prst="rect">
            <a:avLst/>
          </a:prstGeom>
          <a:noFill/>
          <a:ln>
            <a:noFill/>
          </a:ln>
        </p:spPr>
      </p:pic>
      <p:sp>
        <p:nvSpPr>
          <p:cNvPr id="397" name="Google Shape;397;g211fa14bd0a_2_82"/>
          <p:cNvSpPr txBox="1"/>
          <p:nvPr/>
        </p:nvSpPr>
        <p:spPr>
          <a:xfrm>
            <a:off x="260500" y="1594800"/>
            <a:ext cx="3295500" cy="9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highlight>
                  <a:srgbClr val="CDAB51"/>
                </a:highlight>
                <a:latin typeface="Calibri"/>
                <a:ea typeface="Calibri"/>
                <a:cs typeface="Calibri"/>
                <a:sym typeface="Calibri"/>
              </a:rPr>
              <a:t>Streetscape with Vibrant Identity, Planting and On-Street Parking</a:t>
            </a:r>
            <a:endParaRPr sz="1200" b="1">
              <a:solidFill>
                <a:schemeClr val="lt1"/>
              </a:solidFill>
              <a:highlight>
                <a:srgbClr val="CDAB51"/>
              </a:highlight>
              <a:latin typeface="Calibri"/>
              <a:ea typeface="Calibri"/>
              <a:cs typeface="Calibri"/>
              <a:sym typeface="Calibri"/>
            </a:endParaRPr>
          </a:p>
        </p:txBody>
      </p:sp>
      <p:sp>
        <p:nvSpPr>
          <p:cNvPr id="398" name="Google Shape;398;g211fa14bd0a_2_82"/>
          <p:cNvSpPr/>
          <p:nvPr/>
        </p:nvSpPr>
        <p:spPr>
          <a:xfrm>
            <a:off x="0" y="0"/>
            <a:ext cx="12192012" cy="1504278"/>
          </a:xfrm>
          <a:prstGeom prst="flowChartDocument">
            <a:avLst/>
          </a:prstGeom>
          <a:solidFill>
            <a:srgbClr val="D2B64B"/>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399" name="Google Shape;399;g211fa14bd0a_2_82"/>
          <p:cNvPicPr preferRelativeResize="0"/>
          <p:nvPr/>
        </p:nvPicPr>
        <p:blipFill rotWithShape="1">
          <a:blip r:embed="rId4">
            <a:alphaModFix/>
          </a:blip>
          <a:srcRect/>
          <a:stretch/>
        </p:blipFill>
        <p:spPr>
          <a:xfrm>
            <a:off x="174200" y="163275"/>
            <a:ext cx="1067800" cy="1067800"/>
          </a:xfrm>
          <a:prstGeom prst="rect">
            <a:avLst/>
          </a:prstGeom>
          <a:noFill/>
          <a:ln>
            <a:noFill/>
          </a:ln>
        </p:spPr>
      </p:pic>
      <p:pic>
        <p:nvPicPr>
          <p:cNvPr id="400" name="Google Shape;400;g211fa14bd0a_2_82"/>
          <p:cNvPicPr preferRelativeResize="0"/>
          <p:nvPr/>
        </p:nvPicPr>
        <p:blipFill rotWithShape="1">
          <a:blip r:embed="rId5">
            <a:alphaModFix/>
          </a:blip>
          <a:srcRect l="36278" r="36054" b="36892"/>
          <a:stretch/>
        </p:blipFill>
        <p:spPr>
          <a:xfrm>
            <a:off x="11180675" y="118425"/>
            <a:ext cx="881751" cy="938799"/>
          </a:xfrm>
          <a:prstGeom prst="rect">
            <a:avLst/>
          </a:prstGeom>
          <a:noFill/>
          <a:ln>
            <a:noFill/>
          </a:ln>
        </p:spPr>
      </p:pic>
      <p:pic>
        <p:nvPicPr>
          <p:cNvPr id="401" name="Google Shape;401;g211fa14bd0a_2_82"/>
          <p:cNvPicPr preferRelativeResize="0"/>
          <p:nvPr/>
        </p:nvPicPr>
        <p:blipFill rotWithShape="1">
          <a:blip r:embed="rId6">
            <a:alphaModFix/>
          </a:blip>
          <a:srcRect t="11206" b="15688"/>
          <a:stretch/>
        </p:blipFill>
        <p:spPr>
          <a:xfrm>
            <a:off x="367000" y="2196150"/>
            <a:ext cx="3041024" cy="1438350"/>
          </a:xfrm>
          <a:prstGeom prst="rect">
            <a:avLst/>
          </a:prstGeom>
          <a:noFill/>
          <a:ln>
            <a:noFill/>
          </a:ln>
        </p:spPr>
      </p:pic>
      <p:sp>
        <p:nvSpPr>
          <p:cNvPr id="402" name="Google Shape;402;g211fa14bd0a_2_82"/>
          <p:cNvSpPr txBox="1"/>
          <p:nvPr/>
        </p:nvSpPr>
        <p:spPr>
          <a:xfrm>
            <a:off x="408950" y="3127775"/>
            <a:ext cx="2945100" cy="314700"/>
          </a:xfrm>
          <a:prstGeom prst="rect">
            <a:avLst/>
          </a:prstGeom>
          <a:noFill/>
          <a:ln w="38100" cap="flat" cmpd="sng">
            <a:solidFill>
              <a:srgbClr val="008B9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3500">
              <a:solidFill>
                <a:schemeClr val="dk1"/>
              </a:solidFill>
              <a:latin typeface="Calibri"/>
              <a:ea typeface="Calibri"/>
              <a:cs typeface="Calibri"/>
              <a:sym typeface="Calibri"/>
            </a:endParaRPr>
          </a:p>
        </p:txBody>
      </p:sp>
      <p:sp>
        <p:nvSpPr>
          <p:cNvPr id="403" name="Google Shape;403;g211fa14bd0a_2_82"/>
          <p:cNvSpPr txBox="1"/>
          <p:nvPr/>
        </p:nvSpPr>
        <p:spPr>
          <a:xfrm>
            <a:off x="9874200" y="6306611"/>
            <a:ext cx="2317800" cy="5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chemeClr val="lt1"/>
                </a:solidFill>
                <a:latin typeface="Century Gothic"/>
                <a:ea typeface="Century Gothic"/>
                <a:cs typeface="Century Gothic"/>
                <a:sym typeface="Century Gothic"/>
              </a:rPr>
              <a:t>Streetscape: Miracle Mile, Coral Gables, Florida</a:t>
            </a: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200" b="1">
              <a:solidFill>
                <a:schemeClr val="lt1"/>
              </a:solidFill>
              <a:latin typeface="Century Gothic"/>
              <a:ea typeface="Century Gothic"/>
              <a:cs typeface="Century Gothic"/>
              <a:sym typeface="Century Gothic"/>
            </a:endParaRPr>
          </a:p>
        </p:txBody>
      </p:sp>
      <p:sp>
        <p:nvSpPr>
          <p:cNvPr id="404" name="Google Shape;404;g211fa14bd0a_2_82"/>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Transportation &amp; Infrastructure Improvements</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09" name="Google Shape;409;g211fa14bd0a_0_423"/>
          <p:cNvSpPr/>
          <p:nvPr/>
        </p:nvSpPr>
        <p:spPr>
          <a:xfrm>
            <a:off x="0" y="0"/>
            <a:ext cx="12192012" cy="1504278"/>
          </a:xfrm>
          <a:prstGeom prst="flowChartDocument">
            <a:avLst/>
          </a:prstGeom>
          <a:solidFill>
            <a:srgbClr val="CDAB51"/>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410" name="Google Shape;410;g211fa14bd0a_0_423"/>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411" name="Google Shape;411;g211fa14bd0a_0_423"/>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412" name="Google Shape;412;g211fa14bd0a_0_423"/>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Transportation &amp; Infrastructure Improvements</a:t>
            </a:r>
            <a:endParaRPr sz="2900" b="1" i="0" u="none" strike="noStrike" cap="none">
              <a:solidFill>
                <a:schemeClr val="lt1"/>
              </a:solidFill>
              <a:latin typeface="Century Gothic"/>
              <a:ea typeface="Century Gothic"/>
              <a:cs typeface="Century Gothic"/>
              <a:sym typeface="Century Gothic"/>
            </a:endParaRPr>
          </a:p>
        </p:txBody>
      </p:sp>
      <p:sp>
        <p:nvSpPr>
          <p:cNvPr id="413" name="Google Shape;413;g211fa14bd0a_0_423"/>
          <p:cNvSpPr txBox="1"/>
          <p:nvPr/>
        </p:nvSpPr>
        <p:spPr>
          <a:xfrm>
            <a:off x="346575" y="1625114"/>
            <a:ext cx="46728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Century Gothic"/>
                <a:ea typeface="Century Gothic"/>
                <a:cs typeface="Century Gothic"/>
                <a:sym typeface="Century Gothic"/>
              </a:rPr>
              <a:t>FUNDING</a:t>
            </a:r>
            <a:endParaRPr sz="3000" b="1">
              <a:solidFill>
                <a:schemeClr val="dk1"/>
              </a:solidFill>
              <a:latin typeface="Century Gothic"/>
              <a:ea typeface="Century Gothic"/>
              <a:cs typeface="Century Gothic"/>
              <a:sym typeface="Century Gothic"/>
            </a:endParaRPr>
          </a:p>
        </p:txBody>
      </p:sp>
      <p:sp>
        <p:nvSpPr>
          <p:cNvPr id="414" name="Google Shape;414;g211fa14bd0a_0_423"/>
          <p:cNvSpPr txBox="1"/>
          <p:nvPr/>
        </p:nvSpPr>
        <p:spPr>
          <a:xfrm>
            <a:off x="369350" y="2190400"/>
            <a:ext cx="11472000" cy="45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Century Gothic"/>
                <a:ea typeface="Century Gothic"/>
                <a:cs typeface="Century Gothic"/>
                <a:sym typeface="Century Gothic"/>
              </a:rPr>
              <a:t>Within the Swain Boulevard area, the </a:t>
            </a:r>
            <a:r>
              <a:rPr lang="en-US" sz="1700" b="1">
                <a:solidFill>
                  <a:schemeClr val="dk1"/>
                </a:solidFill>
                <a:latin typeface="Century Gothic"/>
                <a:ea typeface="Century Gothic"/>
                <a:cs typeface="Century Gothic"/>
                <a:sym typeface="Century Gothic"/>
              </a:rPr>
              <a:t>City is completing Capital Projects</a:t>
            </a:r>
            <a:r>
              <a:rPr lang="en-US" sz="1700">
                <a:solidFill>
                  <a:schemeClr val="dk1"/>
                </a:solidFill>
                <a:latin typeface="Century Gothic"/>
                <a:ea typeface="Century Gothic"/>
                <a:cs typeface="Century Gothic"/>
                <a:sym typeface="Century Gothic"/>
              </a:rPr>
              <a:t> to convert the septic system to sewer. Funding provided through the Safe Streets and Roads for All (SS4A) Grant Program, U.S. Department of Transportation, was awarded for Planning and Demonstration that was used to develop a Complete Streets plan. Additional funding was provided through the same grant program for implementation of this plan. </a:t>
            </a:r>
            <a:endParaRPr sz="17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7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700" b="1">
                <a:solidFill>
                  <a:schemeClr val="dk1"/>
                </a:solidFill>
                <a:latin typeface="Century Gothic"/>
                <a:ea typeface="Century Gothic"/>
                <a:cs typeface="Century Gothic"/>
                <a:sym typeface="Century Gothic"/>
              </a:rPr>
              <a:t>The National Association of City Transportation Officials, the Florida Department of Transportation, Palm Beach County, and the Palm Beach Transportation Planning Agency </a:t>
            </a:r>
            <a:r>
              <a:rPr lang="en-US" sz="1700">
                <a:solidFill>
                  <a:schemeClr val="dk1"/>
                </a:solidFill>
                <a:latin typeface="Century Gothic"/>
                <a:ea typeface="Century Gothic"/>
                <a:cs typeface="Century Gothic"/>
                <a:sym typeface="Century Gothic"/>
              </a:rPr>
              <a:t>have ample resources to educate and provide technical support to industry professionals and elected officials. The TPA and FDOT, through the Transportation Alternative Program, allocate an estimated $5.1 million, with up to $1.5 million available per project to fund sidewalks, bicycle facilities, and roadway safety projects.</a:t>
            </a:r>
            <a:endParaRPr sz="17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700">
                <a:solidFill>
                  <a:schemeClr val="dk1"/>
                </a:solidFill>
                <a:latin typeface="Century Gothic"/>
                <a:ea typeface="Century Gothic"/>
                <a:cs typeface="Century Gothic"/>
                <a:sym typeface="Century Gothic"/>
              </a:rPr>
              <a:t> </a:t>
            </a:r>
            <a:endParaRPr sz="17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700">
                <a:solidFill>
                  <a:schemeClr val="dk1"/>
                </a:solidFill>
                <a:latin typeface="Century Gothic"/>
                <a:ea typeface="Century Gothic"/>
                <a:cs typeface="Century Gothic"/>
                <a:sym typeface="Century Gothic"/>
              </a:rPr>
              <a:t>Additionally, temporary installations may be implemented along Swain Boulevard through the use of tactical urbanism to test potential solutions and further understand positive impacts that the community could benefit from if permanently installed.</a:t>
            </a:r>
            <a:endParaRPr sz="17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18"/>
        <p:cNvGrpSpPr/>
        <p:nvPr/>
      </p:nvGrpSpPr>
      <p:grpSpPr>
        <a:xfrm>
          <a:off x="0" y="0"/>
          <a:ext cx="0" cy="0"/>
          <a:chOff x="0" y="0"/>
          <a:chExt cx="0" cy="0"/>
        </a:xfrm>
      </p:grpSpPr>
      <p:sp>
        <p:nvSpPr>
          <p:cNvPr id="419" name="Google Shape;419;g20de0e673d2_2_55"/>
          <p:cNvSpPr/>
          <p:nvPr/>
        </p:nvSpPr>
        <p:spPr>
          <a:xfrm>
            <a:off x="0" y="0"/>
            <a:ext cx="12192012" cy="1504278"/>
          </a:xfrm>
          <a:prstGeom prst="flowChartDocument">
            <a:avLst/>
          </a:prstGeom>
          <a:solidFill>
            <a:srgbClr val="5F915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420" name="Google Shape;420;g20de0e673d2_2_55"/>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421" name="Google Shape;421;g20de0e673d2_2_55"/>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422" name="Google Shape;422;g20de0e673d2_2_55"/>
          <p:cNvSpPr txBox="1"/>
          <p:nvPr/>
        </p:nvSpPr>
        <p:spPr>
          <a:xfrm>
            <a:off x="-771075" y="7829663"/>
            <a:ext cx="9034800" cy="260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Recommendations</a:t>
            </a: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Transform Swain Boulevard into a vibrant, walkable, downtown, with sense of identity unique to Greenacres</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Initial investments by the City of Greenacres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community center</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Streetscape improvements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commercial buildings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Provide placemaking</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Private sector investment to follow</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Unify and simplify zoning districts around Swain</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Update zoning language to allow low-density walkable developments (townhomes, retail, live/work mixed-use)</a:t>
            </a:r>
            <a:endParaRPr sz="1800" b="1" i="0" u="none" strike="noStrike" cap="none">
              <a:solidFill>
                <a:schemeClr val="dk1"/>
              </a:solidFill>
              <a:latin typeface="Century Gothic"/>
              <a:ea typeface="Century Gothic"/>
              <a:cs typeface="Century Gothic"/>
              <a:sym typeface="Century Gothic"/>
            </a:endParaRPr>
          </a:p>
        </p:txBody>
      </p:sp>
      <p:sp>
        <p:nvSpPr>
          <p:cNvPr id="423" name="Google Shape;423;g20de0e673d2_2_55"/>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Green Improvements &amp; Access to Open Spaces</a:t>
            </a:r>
            <a:endParaRPr sz="2900" b="1" i="0" u="none" strike="noStrike" cap="none">
              <a:solidFill>
                <a:schemeClr val="lt1"/>
              </a:solidFill>
              <a:latin typeface="Century Gothic"/>
              <a:ea typeface="Century Gothic"/>
              <a:cs typeface="Century Gothic"/>
              <a:sym typeface="Century Gothic"/>
            </a:endParaRPr>
          </a:p>
        </p:txBody>
      </p:sp>
      <p:pic>
        <p:nvPicPr>
          <p:cNvPr id="424" name="Google Shape;424;g20de0e673d2_2_55"/>
          <p:cNvPicPr preferRelativeResize="0"/>
          <p:nvPr/>
        </p:nvPicPr>
        <p:blipFill rotWithShape="1">
          <a:blip r:embed="rId5">
            <a:alphaModFix/>
          </a:blip>
          <a:srcRect l="4885" t="11761" r="34354" b="28322"/>
          <a:stretch/>
        </p:blipFill>
        <p:spPr>
          <a:xfrm>
            <a:off x="2266550" y="1758475"/>
            <a:ext cx="7954877" cy="5074998"/>
          </a:xfrm>
          <a:prstGeom prst="rect">
            <a:avLst/>
          </a:prstGeom>
          <a:noFill/>
          <a:ln>
            <a:noFill/>
          </a:ln>
        </p:spPr>
      </p:pic>
      <p:sp>
        <p:nvSpPr>
          <p:cNvPr id="425" name="Google Shape;425;g20de0e673d2_2_55"/>
          <p:cNvSpPr/>
          <p:nvPr/>
        </p:nvSpPr>
        <p:spPr>
          <a:xfrm>
            <a:off x="768350" y="1758475"/>
            <a:ext cx="1314600" cy="1314600"/>
          </a:xfrm>
          <a:prstGeom prst="ellipse">
            <a:avLst/>
          </a:prstGeom>
          <a:solidFill>
            <a:srgbClr val="5A8F55"/>
          </a:solidFill>
          <a:ln w="9525" cap="flat" cmpd="sng">
            <a:solidFill>
              <a:srgbClr val="F2F2F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700" b="1">
                <a:latin typeface="Calibri"/>
                <a:ea typeface="Calibri"/>
                <a:cs typeface="Calibri"/>
                <a:sym typeface="Calibri"/>
              </a:rPr>
              <a:t>3</a:t>
            </a:r>
            <a:endParaRPr sz="5700" b="1">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9"/>
        <p:cNvGrpSpPr/>
        <p:nvPr/>
      </p:nvGrpSpPr>
      <p:grpSpPr>
        <a:xfrm>
          <a:off x="0" y="0"/>
          <a:ext cx="0" cy="0"/>
          <a:chOff x="0" y="0"/>
          <a:chExt cx="0" cy="0"/>
        </a:xfrm>
      </p:grpSpPr>
      <p:sp>
        <p:nvSpPr>
          <p:cNvPr id="430" name="Google Shape;430;g2e6ebcbab5b_2_45"/>
          <p:cNvSpPr txBox="1"/>
          <p:nvPr/>
        </p:nvSpPr>
        <p:spPr>
          <a:xfrm>
            <a:off x="563350" y="2362525"/>
            <a:ext cx="112224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ROSE Objective 1, Provision of Parks and Facilities:</a:t>
            </a:r>
            <a:r>
              <a:rPr lang="en-US"/>
              <a:t> </a:t>
            </a:r>
            <a:r>
              <a:rPr lang="en-US" i="1"/>
              <a:t>The City shall adopt a comprehensive program program to ensure that, at a minimum, the level of of service for parks and recreation facilities is maintained at 3.0 acres per thousand population, with an even distribution and supply of parks and recreation facilities throughout the City that meets the needs of all citizens and visitors.</a:t>
            </a:r>
            <a:endParaRPr>
              <a:solidFill>
                <a:srgbClr val="D2B64B"/>
              </a:solidFill>
            </a:endParaRPr>
          </a:p>
          <a:p>
            <a:pPr marL="0" lvl="0" indent="0" algn="l" rtl="0">
              <a:spcBef>
                <a:spcPts val="0"/>
              </a:spcBef>
              <a:spcAft>
                <a:spcPts val="0"/>
              </a:spcAft>
              <a:buNone/>
            </a:pPr>
            <a:r>
              <a:rPr lang="en-US">
                <a:solidFill>
                  <a:srgbClr val="5F915E"/>
                </a:solidFill>
              </a:rPr>
              <a:t>Redesigning Swain Boulevard and developing the community center and park at Ira Van Bullock Park will provide an expanded programmatic diversity of passive and active recreational opportunities to meet the evolving needs of the citizens and visitors. By incorporating tree planting enhancements and native planting areas, the City is not only beautified, but able to perform at mitigating stormwater events, excessive heat, as well as noise and air pollution. </a:t>
            </a:r>
            <a:endParaRPr>
              <a:solidFill>
                <a:srgbClr val="5F915E"/>
              </a:solidFill>
            </a:endParaRPr>
          </a:p>
          <a:p>
            <a:pPr marL="0" lvl="0" indent="0" algn="l" rtl="0">
              <a:spcBef>
                <a:spcPts val="0"/>
              </a:spcBef>
              <a:spcAft>
                <a:spcPts val="0"/>
              </a:spcAft>
              <a:buNone/>
            </a:pPr>
            <a:endParaRPr/>
          </a:p>
          <a:p>
            <a:pPr marL="0" lvl="0" indent="0" algn="l" rtl="0">
              <a:spcBef>
                <a:spcPts val="0"/>
              </a:spcBef>
              <a:spcAft>
                <a:spcPts val="0"/>
              </a:spcAft>
              <a:buNone/>
            </a:pPr>
            <a:r>
              <a:rPr lang="en-US" b="1"/>
              <a:t>ROSE Objective 3, Public Access)</a:t>
            </a:r>
            <a:r>
              <a:rPr lang="en-US"/>
              <a:t> </a:t>
            </a:r>
            <a:r>
              <a:rPr lang="en-US" i="1"/>
              <a:t>Continue to provide automobile, bicycle and pedestrian access to all public recreation facilities.</a:t>
            </a:r>
            <a:r>
              <a:rPr lang="en-US"/>
              <a:t> </a:t>
            </a:r>
            <a:endParaRPr/>
          </a:p>
          <a:p>
            <a:pPr marL="0" lvl="0" indent="0" algn="l" rtl="0">
              <a:spcBef>
                <a:spcPts val="0"/>
              </a:spcBef>
              <a:spcAft>
                <a:spcPts val="0"/>
              </a:spcAft>
              <a:buNone/>
            </a:pPr>
            <a:r>
              <a:rPr lang="en-US">
                <a:solidFill>
                  <a:srgbClr val="5F915E"/>
                </a:solidFill>
              </a:rPr>
              <a:t>Improving the streetscape along Swain Boulevard to include a “Complete Streets approach” with a bike lane will help to enhance connectivity and overall access to the community park, open spaces and public amenities at the core of the new downtown area consistent with the objective above. </a:t>
            </a:r>
            <a:endParaRPr>
              <a:solidFill>
                <a:srgbClr val="5F915E"/>
              </a:solidFill>
            </a:endParaRPr>
          </a:p>
          <a:p>
            <a:pPr marL="0" lvl="0" indent="0" algn="l" rtl="0">
              <a:spcBef>
                <a:spcPts val="0"/>
              </a:spcBef>
              <a:spcAft>
                <a:spcPts val="0"/>
              </a:spcAft>
              <a:buNone/>
            </a:pPr>
            <a:endParaRPr>
              <a:solidFill>
                <a:srgbClr val="D2B64B"/>
              </a:solidFill>
            </a:endParaRPr>
          </a:p>
          <a:p>
            <a:pPr marL="0" lvl="0" indent="0" algn="l" rtl="0">
              <a:spcBef>
                <a:spcPts val="0"/>
              </a:spcBef>
              <a:spcAft>
                <a:spcPts val="0"/>
              </a:spcAft>
              <a:buNone/>
            </a:pPr>
            <a:r>
              <a:rPr lang="en-US" b="1"/>
              <a:t>ROSE Objective 6)</a:t>
            </a:r>
            <a:r>
              <a:rPr lang="en-US"/>
              <a:t> </a:t>
            </a:r>
            <a:r>
              <a:rPr lang="en-US" i="1"/>
              <a:t>The City shall continue to exercise its authority to designate land for open space. Policy b) The City shall continue to convert publicly-owned vacant land to passive and active recreational areas. </a:t>
            </a:r>
            <a:endParaRPr i="1">
              <a:solidFill>
                <a:srgbClr val="D2B64B"/>
              </a:solidFill>
            </a:endParaRPr>
          </a:p>
          <a:p>
            <a:pPr marL="0" lvl="0" indent="0" algn="l" rtl="0">
              <a:spcBef>
                <a:spcPts val="0"/>
              </a:spcBef>
              <a:spcAft>
                <a:spcPts val="0"/>
              </a:spcAft>
              <a:buNone/>
            </a:pPr>
            <a:r>
              <a:rPr lang="en-US">
                <a:solidFill>
                  <a:srgbClr val="5F915E"/>
                </a:solidFill>
              </a:rPr>
              <a:t>The improvement of Swain Boulevard as an interconnected Master Planned streetscape would expand the Comprehensive Plan to address Urban Design as a potential new classification for the downtown core that can then also include policies related to ecology, aesthetics, and activities in the area. Additionally, by acquiring and converting vacant lots into mini parks, the City can satisfy a higher level of service and provide a greater range of unmet needs. These site developments might include more playgrounds, fitness courts, dog parks and more.</a:t>
            </a:r>
            <a:endParaRPr>
              <a:solidFill>
                <a:srgbClr val="5F915E"/>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1" name="Google Shape;431;g2e6ebcbab5b_2_45"/>
          <p:cNvSpPr txBox="1"/>
          <p:nvPr/>
        </p:nvSpPr>
        <p:spPr>
          <a:xfrm>
            <a:off x="654100" y="1625600"/>
            <a:ext cx="7734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CITY OF GREENACRES COMPREHENSIVE PLAN</a:t>
            </a:r>
            <a:endParaRPr/>
          </a:p>
          <a:p>
            <a:pPr marL="0" lvl="0" indent="0" algn="l" rtl="0">
              <a:spcBef>
                <a:spcPts val="0"/>
              </a:spcBef>
              <a:spcAft>
                <a:spcPts val="0"/>
              </a:spcAft>
              <a:buNone/>
            </a:pPr>
            <a:endParaRPr/>
          </a:p>
        </p:txBody>
      </p:sp>
      <p:sp>
        <p:nvSpPr>
          <p:cNvPr id="432" name="Google Shape;432;g2e6ebcbab5b_2_45"/>
          <p:cNvSpPr txBox="1"/>
          <p:nvPr/>
        </p:nvSpPr>
        <p:spPr>
          <a:xfrm>
            <a:off x="654100" y="1779525"/>
            <a:ext cx="7670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Century Gothic"/>
                <a:ea typeface="Century Gothic"/>
                <a:cs typeface="Century Gothic"/>
                <a:sym typeface="Century Gothic"/>
              </a:rPr>
              <a:t>Recreation &amp; Open Space Element</a:t>
            </a:r>
            <a:endParaRPr/>
          </a:p>
        </p:txBody>
      </p:sp>
      <p:sp>
        <p:nvSpPr>
          <p:cNvPr id="433" name="Google Shape;433;g2e6ebcbab5b_2_45"/>
          <p:cNvSpPr/>
          <p:nvPr/>
        </p:nvSpPr>
        <p:spPr>
          <a:xfrm>
            <a:off x="0" y="0"/>
            <a:ext cx="12192012" cy="1504278"/>
          </a:xfrm>
          <a:prstGeom prst="flowChartDocument">
            <a:avLst/>
          </a:prstGeom>
          <a:solidFill>
            <a:srgbClr val="5F915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434" name="Google Shape;434;g2e6ebcbab5b_2_45"/>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435" name="Google Shape;435;g2e6ebcbab5b_2_45"/>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436" name="Google Shape;436;g2e6ebcbab5b_2_45"/>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Green Improvements &amp; Access to Open Spaces</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0"/>
        <p:cNvGrpSpPr/>
        <p:nvPr/>
      </p:nvGrpSpPr>
      <p:grpSpPr>
        <a:xfrm>
          <a:off x="0" y="0"/>
          <a:ext cx="0" cy="0"/>
          <a:chOff x="0" y="0"/>
          <a:chExt cx="0" cy="0"/>
        </a:xfrm>
      </p:grpSpPr>
      <p:sp>
        <p:nvSpPr>
          <p:cNvPr id="441" name="Google Shape;441;g211fa14bd0a_0_323"/>
          <p:cNvSpPr/>
          <p:nvPr/>
        </p:nvSpPr>
        <p:spPr>
          <a:xfrm>
            <a:off x="0" y="0"/>
            <a:ext cx="12192012" cy="1504278"/>
          </a:xfrm>
          <a:prstGeom prst="flowChartDocument">
            <a:avLst/>
          </a:prstGeom>
          <a:solidFill>
            <a:srgbClr val="5F915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442" name="Google Shape;442;g211fa14bd0a_0_323"/>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443" name="Google Shape;443;g211fa14bd0a_0_323"/>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444" name="Google Shape;444;g211fa14bd0a_0_323"/>
          <p:cNvSpPr txBox="1"/>
          <p:nvPr/>
        </p:nvSpPr>
        <p:spPr>
          <a:xfrm>
            <a:off x="-771075" y="7829663"/>
            <a:ext cx="9034800" cy="260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Recommendations</a:t>
            </a: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Transform Swain Boulevard into a vibrant, walkable, downtown, with sense of identity unique to Greenacres</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Initial investments by the City of Greenacres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community center</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Streetscape improvements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commercial buildings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Provide placemaking</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Private sector investment to follow</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Unify and simplify zoning districts around Swain</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Update zoning language to allow low-density walkable developments (townhomes, retail, live/work mixed-use)</a:t>
            </a:r>
            <a:endParaRPr sz="1800" b="1" i="0" u="none" strike="noStrike" cap="none">
              <a:solidFill>
                <a:schemeClr val="dk1"/>
              </a:solidFill>
              <a:latin typeface="Century Gothic"/>
              <a:ea typeface="Century Gothic"/>
              <a:cs typeface="Century Gothic"/>
              <a:sym typeface="Century Gothic"/>
            </a:endParaRPr>
          </a:p>
        </p:txBody>
      </p:sp>
      <p:sp>
        <p:nvSpPr>
          <p:cNvPr id="445" name="Google Shape;445;g211fa14bd0a_0_323"/>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Green Improvements &amp; Access to Open Spaces</a:t>
            </a:r>
            <a:endParaRPr sz="2900" b="1" i="0" u="none" strike="noStrike" cap="none">
              <a:solidFill>
                <a:schemeClr val="lt1"/>
              </a:solidFill>
              <a:latin typeface="Century Gothic"/>
              <a:ea typeface="Century Gothic"/>
              <a:cs typeface="Century Gothic"/>
              <a:sym typeface="Century Gothic"/>
            </a:endParaRPr>
          </a:p>
        </p:txBody>
      </p:sp>
      <p:pic>
        <p:nvPicPr>
          <p:cNvPr id="446" name="Google Shape;446;g211fa14bd0a_0_323"/>
          <p:cNvPicPr preferRelativeResize="0"/>
          <p:nvPr/>
        </p:nvPicPr>
        <p:blipFill rotWithShape="1">
          <a:blip r:embed="rId5">
            <a:alphaModFix/>
          </a:blip>
          <a:srcRect t="11206" b="15688"/>
          <a:stretch/>
        </p:blipFill>
        <p:spPr>
          <a:xfrm>
            <a:off x="83250" y="1632850"/>
            <a:ext cx="10120873" cy="4787000"/>
          </a:xfrm>
          <a:prstGeom prst="rect">
            <a:avLst/>
          </a:prstGeom>
          <a:noFill/>
          <a:ln>
            <a:noFill/>
          </a:ln>
        </p:spPr>
      </p:pic>
      <p:sp>
        <p:nvSpPr>
          <p:cNvPr id="447" name="Google Shape;447;g211fa14bd0a_0_323"/>
          <p:cNvSpPr txBox="1"/>
          <p:nvPr/>
        </p:nvSpPr>
        <p:spPr>
          <a:xfrm>
            <a:off x="581275" y="6419850"/>
            <a:ext cx="5854500" cy="3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highlight>
                  <a:srgbClr val="008B92"/>
                </a:highlight>
                <a:latin typeface="Calibri"/>
                <a:ea typeface="Calibri"/>
                <a:cs typeface="Calibri"/>
                <a:sym typeface="Calibri"/>
              </a:rPr>
              <a:t>Overall Plan of Streetscape and Open Space Improvements</a:t>
            </a:r>
            <a:endParaRPr sz="1200" b="1">
              <a:solidFill>
                <a:schemeClr val="lt1"/>
              </a:solidFill>
              <a:highlight>
                <a:srgbClr val="008B92"/>
              </a:highlight>
              <a:latin typeface="Calibri"/>
              <a:ea typeface="Calibri"/>
              <a:cs typeface="Calibri"/>
              <a:sym typeface="Calibri"/>
            </a:endParaRPr>
          </a:p>
        </p:txBody>
      </p:sp>
      <p:cxnSp>
        <p:nvCxnSpPr>
          <p:cNvPr id="448" name="Google Shape;448;g211fa14bd0a_0_323"/>
          <p:cNvCxnSpPr/>
          <p:nvPr/>
        </p:nvCxnSpPr>
        <p:spPr>
          <a:xfrm>
            <a:off x="8064500" y="3497800"/>
            <a:ext cx="2175000" cy="1386300"/>
          </a:xfrm>
          <a:prstGeom prst="straightConnector1">
            <a:avLst/>
          </a:prstGeom>
          <a:noFill/>
          <a:ln w="9525" cap="flat" cmpd="sng">
            <a:solidFill>
              <a:schemeClr val="dk2"/>
            </a:solidFill>
            <a:prstDash val="dot"/>
            <a:round/>
            <a:headEnd type="none" w="med" len="med"/>
            <a:tailEnd type="none" w="med" len="med"/>
          </a:ln>
        </p:spPr>
      </p:cxnSp>
      <p:cxnSp>
        <p:nvCxnSpPr>
          <p:cNvPr id="449" name="Google Shape;449;g211fa14bd0a_0_323"/>
          <p:cNvCxnSpPr/>
          <p:nvPr/>
        </p:nvCxnSpPr>
        <p:spPr>
          <a:xfrm>
            <a:off x="8660550" y="2610600"/>
            <a:ext cx="1509900" cy="738900"/>
          </a:xfrm>
          <a:prstGeom prst="straightConnector1">
            <a:avLst/>
          </a:prstGeom>
          <a:noFill/>
          <a:ln w="9525" cap="flat" cmpd="sng">
            <a:solidFill>
              <a:schemeClr val="dk2"/>
            </a:solidFill>
            <a:prstDash val="dot"/>
            <a:round/>
            <a:headEnd type="none" w="med" len="med"/>
            <a:tailEnd type="none" w="med" len="med"/>
          </a:ln>
        </p:spPr>
      </p:cxnSp>
      <p:sp>
        <p:nvSpPr>
          <p:cNvPr id="450" name="Google Shape;450;g211fa14bd0a_0_323"/>
          <p:cNvSpPr txBox="1"/>
          <p:nvPr/>
        </p:nvSpPr>
        <p:spPr>
          <a:xfrm>
            <a:off x="10160375" y="2968750"/>
            <a:ext cx="19893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1"/>
                </a:solidFill>
                <a:highlight>
                  <a:schemeClr val="lt1"/>
                </a:highlight>
                <a:latin typeface="Calibri"/>
                <a:ea typeface="Calibri"/>
                <a:cs typeface="Calibri"/>
                <a:sym typeface="Calibri"/>
              </a:rPr>
              <a:t>Flexible Lawns</a:t>
            </a:r>
            <a:endParaRPr sz="2300" b="1">
              <a:solidFill>
                <a:schemeClr val="dk1"/>
              </a:solidFill>
              <a:highlight>
                <a:schemeClr val="lt1"/>
              </a:highlight>
              <a:latin typeface="Calibri"/>
              <a:ea typeface="Calibri"/>
              <a:cs typeface="Calibri"/>
              <a:sym typeface="Calibri"/>
            </a:endParaRPr>
          </a:p>
        </p:txBody>
      </p:sp>
      <p:sp>
        <p:nvSpPr>
          <p:cNvPr id="451" name="Google Shape;451;g211fa14bd0a_0_323"/>
          <p:cNvSpPr txBox="1"/>
          <p:nvPr/>
        </p:nvSpPr>
        <p:spPr>
          <a:xfrm>
            <a:off x="10325075" y="4709750"/>
            <a:ext cx="1602300" cy="110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300" b="1">
                <a:solidFill>
                  <a:schemeClr val="dk1"/>
                </a:solidFill>
                <a:highlight>
                  <a:schemeClr val="lt1"/>
                </a:highlight>
                <a:latin typeface="Calibri"/>
                <a:ea typeface="Calibri"/>
                <a:cs typeface="Calibri"/>
                <a:sym typeface="Calibri"/>
              </a:rPr>
              <a:t>Pedestrian </a:t>
            </a:r>
            <a:endParaRPr sz="2300" b="1">
              <a:solidFill>
                <a:schemeClr val="dk1"/>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None/>
            </a:pPr>
            <a:r>
              <a:rPr lang="en-US" sz="2300" b="1">
                <a:solidFill>
                  <a:schemeClr val="dk1"/>
                </a:solidFill>
                <a:highlight>
                  <a:schemeClr val="lt1"/>
                </a:highlight>
                <a:latin typeface="Calibri"/>
                <a:ea typeface="Calibri"/>
                <a:cs typeface="Calibri"/>
                <a:sym typeface="Calibri"/>
              </a:rPr>
              <a:t>Plaza</a:t>
            </a:r>
            <a:endParaRPr sz="2300" b="1">
              <a:solidFill>
                <a:schemeClr val="dk1"/>
              </a:solidFill>
              <a:highlight>
                <a:schemeClr val="lt1"/>
              </a:highlight>
              <a:latin typeface="Calibri"/>
              <a:ea typeface="Calibri"/>
              <a:cs typeface="Calibri"/>
              <a:sym typeface="Calibri"/>
            </a:endParaRPr>
          </a:p>
        </p:txBody>
      </p:sp>
      <p:sp>
        <p:nvSpPr>
          <p:cNvPr id="452" name="Google Shape;452;g211fa14bd0a_0_323"/>
          <p:cNvSpPr txBox="1"/>
          <p:nvPr/>
        </p:nvSpPr>
        <p:spPr>
          <a:xfrm>
            <a:off x="10102775" y="2298400"/>
            <a:ext cx="1989300" cy="6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1"/>
                </a:solidFill>
                <a:highlight>
                  <a:schemeClr val="lt1"/>
                </a:highlight>
                <a:latin typeface="Calibri"/>
                <a:ea typeface="Calibri"/>
                <a:cs typeface="Calibri"/>
                <a:sym typeface="Calibri"/>
              </a:rPr>
              <a:t>Events Pavilion </a:t>
            </a:r>
            <a:endParaRPr sz="2300" b="1">
              <a:solidFill>
                <a:schemeClr val="dk1"/>
              </a:solidFill>
              <a:highlight>
                <a:schemeClr val="lt1"/>
              </a:highlight>
              <a:latin typeface="Calibri"/>
              <a:ea typeface="Calibri"/>
              <a:cs typeface="Calibri"/>
              <a:sym typeface="Calibri"/>
            </a:endParaRPr>
          </a:p>
        </p:txBody>
      </p:sp>
      <p:cxnSp>
        <p:nvCxnSpPr>
          <p:cNvPr id="453" name="Google Shape;453;g211fa14bd0a_0_323"/>
          <p:cNvCxnSpPr>
            <a:endCxn id="452" idx="1"/>
          </p:cNvCxnSpPr>
          <p:nvPr/>
        </p:nvCxnSpPr>
        <p:spPr>
          <a:xfrm>
            <a:off x="9240575" y="2297200"/>
            <a:ext cx="862200" cy="313200"/>
          </a:xfrm>
          <a:prstGeom prst="straightConnector1">
            <a:avLst/>
          </a:prstGeom>
          <a:noFill/>
          <a:ln w="9525" cap="flat" cmpd="sng">
            <a:solidFill>
              <a:schemeClr val="dk2"/>
            </a:solidFill>
            <a:prstDash val="dot"/>
            <a:round/>
            <a:headEnd type="none" w="med" len="med"/>
            <a:tailEnd type="none" w="med" len="med"/>
          </a:ln>
        </p:spPr>
      </p:cxnSp>
      <p:cxnSp>
        <p:nvCxnSpPr>
          <p:cNvPr id="454" name="Google Shape;454;g211fa14bd0a_0_323"/>
          <p:cNvCxnSpPr/>
          <p:nvPr/>
        </p:nvCxnSpPr>
        <p:spPr>
          <a:xfrm>
            <a:off x="8318700" y="2859225"/>
            <a:ext cx="1867800" cy="982500"/>
          </a:xfrm>
          <a:prstGeom prst="straightConnector1">
            <a:avLst/>
          </a:prstGeom>
          <a:noFill/>
          <a:ln w="9525" cap="flat" cmpd="sng">
            <a:solidFill>
              <a:schemeClr val="dk2"/>
            </a:solidFill>
            <a:prstDash val="dot"/>
            <a:round/>
            <a:headEnd type="none" w="med" len="med"/>
            <a:tailEnd type="none" w="med" len="med"/>
          </a:ln>
        </p:spPr>
      </p:cxnSp>
      <p:sp>
        <p:nvSpPr>
          <p:cNvPr id="455" name="Google Shape;455;g211fa14bd0a_0_323"/>
          <p:cNvSpPr txBox="1"/>
          <p:nvPr/>
        </p:nvSpPr>
        <p:spPr>
          <a:xfrm>
            <a:off x="10270025" y="3818806"/>
            <a:ext cx="1456200" cy="9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1"/>
                </a:solidFill>
                <a:highlight>
                  <a:schemeClr val="lt1"/>
                </a:highlight>
                <a:latin typeface="Calibri"/>
                <a:ea typeface="Calibri"/>
                <a:cs typeface="Calibri"/>
                <a:sym typeface="Calibri"/>
              </a:rPr>
              <a:t>Shaded </a:t>
            </a:r>
            <a:endParaRPr sz="2300" b="1">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r>
              <a:rPr lang="en-US" sz="2300" b="1">
                <a:solidFill>
                  <a:schemeClr val="dk1"/>
                </a:solidFill>
                <a:highlight>
                  <a:schemeClr val="lt1"/>
                </a:highlight>
                <a:latin typeface="Calibri"/>
                <a:ea typeface="Calibri"/>
                <a:cs typeface="Calibri"/>
                <a:sym typeface="Calibri"/>
              </a:rPr>
              <a:t>Walkways</a:t>
            </a:r>
            <a:endParaRPr sz="2300" b="1">
              <a:solidFill>
                <a:schemeClr val="lt1"/>
              </a:solidFill>
              <a:highlight>
                <a:srgbClr val="008B92"/>
              </a:highlight>
              <a:latin typeface="Calibri"/>
              <a:ea typeface="Calibri"/>
              <a:cs typeface="Calibri"/>
              <a:sym typeface="Calibri"/>
            </a:endParaRPr>
          </a:p>
        </p:txBody>
      </p:sp>
      <p:cxnSp>
        <p:nvCxnSpPr>
          <p:cNvPr id="456" name="Google Shape;456;g211fa14bd0a_0_323"/>
          <p:cNvCxnSpPr/>
          <p:nvPr/>
        </p:nvCxnSpPr>
        <p:spPr>
          <a:xfrm>
            <a:off x="8059700" y="2538075"/>
            <a:ext cx="2116200" cy="822000"/>
          </a:xfrm>
          <a:prstGeom prst="straightConnector1">
            <a:avLst/>
          </a:prstGeom>
          <a:noFill/>
          <a:ln w="9525" cap="flat" cmpd="sng">
            <a:solidFill>
              <a:schemeClr val="dk2"/>
            </a:solidFill>
            <a:prstDash val="dot"/>
            <a:round/>
            <a:headEnd type="none" w="med" len="med"/>
            <a:tailEnd type="none" w="med" len="med"/>
          </a:ln>
        </p:spPr>
      </p:cxnSp>
      <p:cxnSp>
        <p:nvCxnSpPr>
          <p:cNvPr id="457" name="Google Shape;457;g211fa14bd0a_0_323"/>
          <p:cNvCxnSpPr/>
          <p:nvPr/>
        </p:nvCxnSpPr>
        <p:spPr>
          <a:xfrm>
            <a:off x="8662600" y="5393200"/>
            <a:ext cx="1634700" cy="463500"/>
          </a:xfrm>
          <a:prstGeom prst="straightConnector1">
            <a:avLst/>
          </a:prstGeom>
          <a:noFill/>
          <a:ln w="9525" cap="flat" cmpd="sng">
            <a:solidFill>
              <a:schemeClr val="dk2"/>
            </a:solidFill>
            <a:prstDash val="dot"/>
            <a:round/>
            <a:headEnd type="none" w="med" len="med"/>
            <a:tailEnd type="none" w="med" len="med"/>
          </a:ln>
        </p:spPr>
      </p:cxnSp>
      <p:sp>
        <p:nvSpPr>
          <p:cNvPr id="458" name="Google Shape;458;g211fa14bd0a_0_323"/>
          <p:cNvSpPr txBox="1"/>
          <p:nvPr/>
        </p:nvSpPr>
        <p:spPr>
          <a:xfrm>
            <a:off x="10325075" y="5673300"/>
            <a:ext cx="1794000" cy="9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1"/>
                </a:solidFill>
                <a:highlight>
                  <a:schemeClr val="lt1"/>
                </a:highlight>
                <a:latin typeface="Calibri"/>
                <a:ea typeface="Calibri"/>
                <a:cs typeface="Calibri"/>
                <a:sym typeface="Calibri"/>
              </a:rPr>
              <a:t>Improved</a:t>
            </a:r>
            <a:endParaRPr sz="2300" b="1">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r>
              <a:rPr lang="en-US" sz="2300" b="1">
                <a:solidFill>
                  <a:schemeClr val="dk1"/>
                </a:solidFill>
                <a:highlight>
                  <a:schemeClr val="lt1"/>
                </a:highlight>
                <a:latin typeface="Calibri"/>
                <a:ea typeface="Calibri"/>
                <a:cs typeface="Calibri"/>
                <a:sym typeface="Calibri"/>
              </a:rPr>
              <a:t>Streetscape</a:t>
            </a:r>
            <a:endParaRPr sz="2300" b="1">
              <a:solidFill>
                <a:schemeClr val="dk1"/>
              </a:solidFill>
              <a:highlight>
                <a:schemeClr val="lt1"/>
              </a:highlight>
              <a:latin typeface="Calibri"/>
              <a:ea typeface="Calibri"/>
              <a:cs typeface="Calibri"/>
              <a:sym typeface="Calibri"/>
            </a:endParaRPr>
          </a:p>
        </p:txBody>
      </p:sp>
      <p:cxnSp>
        <p:nvCxnSpPr>
          <p:cNvPr id="459" name="Google Shape;459;g211fa14bd0a_0_323"/>
          <p:cNvCxnSpPr/>
          <p:nvPr/>
        </p:nvCxnSpPr>
        <p:spPr>
          <a:xfrm>
            <a:off x="3835750" y="3694150"/>
            <a:ext cx="1068300" cy="1583100"/>
          </a:xfrm>
          <a:prstGeom prst="straightConnector1">
            <a:avLst/>
          </a:prstGeom>
          <a:noFill/>
          <a:ln w="9525" cap="flat" cmpd="sng">
            <a:solidFill>
              <a:schemeClr val="dk2"/>
            </a:solidFill>
            <a:prstDash val="dot"/>
            <a:round/>
            <a:headEnd type="none" w="med" len="med"/>
            <a:tailEnd type="none" w="med" len="med"/>
          </a:ln>
        </p:spPr>
      </p:cxnSp>
      <p:sp>
        <p:nvSpPr>
          <p:cNvPr id="460" name="Google Shape;460;g211fa14bd0a_0_323"/>
          <p:cNvSpPr txBox="1"/>
          <p:nvPr/>
        </p:nvSpPr>
        <p:spPr>
          <a:xfrm>
            <a:off x="2849325" y="3220275"/>
            <a:ext cx="1794000" cy="9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1"/>
                </a:solidFill>
                <a:highlight>
                  <a:schemeClr val="lt1"/>
                </a:highlight>
                <a:latin typeface="Calibri"/>
                <a:ea typeface="Calibri"/>
                <a:cs typeface="Calibri"/>
                <a:sym typeface="Calibri"/>
              </a:rPr>
              <a:t>Bike Lane</a:t>
            </a:r>
            <a:endParaRPr sz="2300" b="1">
              <a:solidFill>
                <a:schemeClr val="dk1"/>
              </a:solidFill>
              <a:highlight>
                <a:schemeClr val="lt1"/>
              </a:highlight>
              <a:latin typeface="Calibri"/>
              <a:ea typeface="Calibri"/>
              <a:cs typeface="Calibri"/>
              <a:sym typeface="Calibri"/>
            </a:endParaRPr>
          </a:p>
        </p:txBody>
      </p:sp>
      <p:cxnSp>
        <p:nvCxnSpPr>
          <p:cNvPr id="461" name="Google Shape;461;g211fa14bd0a_0_323"/>
          <p:cNvCxnSpPr/>
          <p:nvPr/>
        </p:nvCxnSpPr>
        <p:spPr>
          <a:xfrm>
            <a:off x="952500" y="3925850"/>
            <a:ext cx="990900" cy="1514400"/>
          </a:xfrm>
          <a:prstGeom prst="straightConnector1">
            <a:avLst/>
          </a:prstGeom>
          <a:noFill/>
          <a:ln w="9525" cap="flat" cmpd="sng">
            <a:solidFill>
              <a:schemeClr val="dk2"/>
            </a:solidFill>
            <a:prstDash val="dot"/>
            <a:round/>
            <a:headEnd type="none" w="med" len="med"/>
            <a:tailEnd type="none" w="med" len="med"/>
          </a:ln>
        </p:spPr>
      </p:cxnSp>
      <p:pic>
        <p:nvPicPr>
          <p:cNvPr id="462" name="Google Shape;462;g211fa14bd0a_0_323"/>
          <p:cNvPicPr preferRelativeResize="0"/>
          <p:nvPr/>
        </p:nvPicPr>
        <p:blipFill rotWithShape="1">
          <a:blip r:embed="rId5">
            <a:alphaModFix/>
          </a:blip>
          <a:srcRect l="3762" t="16379" r="77782" b="55749"/>
          <a:stretch/>
        </p:blipFill>
        <p:spPr>
          <a:xfrm>
            <a:off x="2812425" y="1489089"/>
            <a:ext cx="1867802" cy="1824999"/>
          </a:xfrm>
          <a:prstGeom prst="rect">
            <a:avLst/>
          </a:prstGeom>
          <a:noFill/>
          <a:ln>
            <a:noFill/>
          </a:ln>
        </p:spPr>
      </p:pic>
      <p:sp>
        <p:nvSpPr>
          <p:cNvPr id="463" name="Google Shape;463;g211fa14bd0a_0_323"/>
          <p:cNvSpPr/>
          <p:nvPr/>
        </p:nvSpPr>
        <p:spPr>
          <a:xfrm>
            <a:off x="205950" y="2046600"/>
            <a:ext cx="1989300" cy="1647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64" name="Google Shape;464;g211fa14bd0a_0_323"/>
          <p:cNvSpPr txBox="1"/>
          <p:nvPr/>
        </p:nvSpPr>
        <p:spPr>
          <a:xfrm>
            <a:off x="380625" y="3070975"/>
            <a:ext cx="1509900" cy="11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1"/>
                </a:solidFill>
                <a:highlight>
                  <a:schemeClr val="lt1"/>
                </a:highlight>
                <a:latin typeface="Calibri"/>
                <a:ea typeface="Calibri"/>
                <a:cs typeface="Calibri"/>
                <a:sym typeface="Calibri"/>
              </a:rPr>
              <a:t>On-Street Parking</a:t>
            </a:r>
            <a:endParaRPr sz="2300" b="1">
              <a:solidFill>
                <a:schemeClr val="dk1"/>
              </a:solidFill>
              <a:highlight>
                <a:schemeClr val="lt1"/>
              </a:highlight>
              <a:latin typeface="Calibri"/>
              <a:ea typeface="Calibri"/>
              <a:cs typeface="Calibri"/>
              <a:sym typeface="Calibri"/>
            </a:endParaRPr>
          </a:p>
        </p:txBody>
      </p:sp>
      <p:cxnSp>
        <p:nvCxnSpPr>
          <p:cNvPr id="465" name="Google Shape;465;g211fa14bd0a_0_323"/>
          <p:cNvCxnSpPr>
            <a:stCxn id="466" idx="2"/>
          </p:cNvCxnSpPr>
          <p:nvPr/>
        </p:nvCxnSpPr>
        <p:spPr>
          <a:xfrm>
            <a:off x="2501825" y="3712500"/>
            <a:ext cx="2119200" cy="1758000"/>
          </a:xfrm>
          <a:prstGeom prst="straightConnector1">
            <a:avLst/>
          </a:prstGeom>
          <a:noFill/>
          <a:ln w="9525" cap="flat" cmpd="sng">
            <a:solidFill>
              <a:schemeClr val="dk2"/>
            </a:solidFill>
            <a:prstDash val="dot"/>
            <a:round/>
            <a:headEnd type="none" w="med" len="med"/>
            <a:tailEnd type="none" w="med" len="med"/>
          </a:ln>
        </p:spPr>
      </p:cxnSp>
      <p:sp>
        <p:nvSpPr>
          <p:cNvPr id="466" name="Google Shape;466;g211fa14bd0a_0_323"/>
          <p:cNvSpPr txBox="1"/>
          <p:nvPr/>
        </p:nvSpPr>
        <p:spPr>
          <a:xfrm>
            <a:off x="2070725" y="3145500"/>
            <a:ext cx="8622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1"/>
                </a:solidFill>
                <a:highlight>
                  <a:schemeClr val="lt1"/>
                </a:highlight>
                <a:latin typeface="Calibri"/>
                <a:ea typeface="Calibri"/>
                <a:cs typeface="Calibri"/>
                <a:sym typeface="Calibri"/>
              </a:rPr>
              <a:t>Art</a:t>
            </a:r>
            <a:endParaRPr sz="2300" b="1">
              <a:solidFill>
                <a:schemeClr val="dk1"/>
              </a:solidFill>
              <a:highlight>
                <a:schemeClr val="lt1"/>
              </a:highlight>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0"/>
        <p:cNvGrpSpPr/>
        <p:nvPr/>
      </p:nvGrpSpPr>
      <p:grpSpPr>
        <a:xfrm>
          <a:off x="0" y="0"/>
          <a:ext cx="0" cy="0"/>
          <a:chOff x="0" y="0"/>
          <a:chExt cx="0" cy="0"/>
        </a:xfrm>
      </p:grpSpPr>
      <p:pic>
        <p:nvPicPr>
          <p:cNvPr id="471" name="Google Shape;471;g211fa14bd0a_2_59"/>
          <p:cNvPicPr preferRelativeResize="0"/>
          <p:nvPr/>
        </p:nvPicPr>
        <p:blipFill rotWithShape="1">
          <a:blip r:embed="rId3">
            <a:alphaModFix/>
          </a:blip>
          <a:srcRect l="28903" t="30841" r="634" b="2124"/>
          <a:stretch/>
        </p:blipFill>
        <p:spPr>
          <a:xfrm>
            <a:off x="3708400" y="1057225"/>
            <a:ext cx="8483599" cy="5800775"/>
          </a:xfrm>
          <a:prstGeom prst="rect">
            <a:avLst/>
          </a:prstGeom>
          <a:noFill/>
          <a:ln>
            <a:noFill/>
          </a:ln>
        </p:spPr>
      </p:pic>
      <p:sp>
        <p:nvSpPr>
          <p:cNvPr id="472" name="Google Shape;472;g211fa14bd0a_2_59"/>
          <p:cNvSpPr txBox="1"/>
          <p:nvPr/>
        </p:nvSpPr>
        <p:spPr>
          <a:xfrm>
            <a:off x="260500" y="1594800"/>
            <a:ext cx="57045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lt1"/>
                </a:solidFill>
                <a:highlight>
                  <a:srgbClr val="5A8F55"/>
                </a:highlight>
                <a:latin typeface="Calibri"/>
                <a:ea typeface="Calibri"/>
                <a:cs typeface="Calibri"/>
                <a:sym typeface="Calibri"/>
              </a:rPr>
              <a:t>Pedestrian Plaza and Green Market</a:t>
            </a:r>
            <a:endParaRPr b="1">
              <a:solidFill>
                <a:schemeClr val="lt1"/>
              </a:solidFill>
              <a:highlight>
                <a:srgbClr val="5A8F55"/>
              </a:highlight>
              <a:latin typeface="Calibri"/>
              <a:ea typeface="Calibri"/>
              <a:cs typeface="Calibri"/>
              <a:sym typeface="Calibri"/>
            </a:endParaRPr>
          </a:p>
        </p:txBody>
      </p:sp>
      <p:sp>
        <p:nvSpPr>
          <p:cNvPr id="473" name="Google Shape;473;g211fa14bd0a_2_59"/>
          <p:cNvSpPr/>
          <p:nvPr/>
        </p:nvSpPr>
        <p:spPr>
          <a:xfrm>
            <a:off x="0" y="0"/>
            <a:ext cx="12192012" cy="1504278"/>
          </a:xfrm>
          <a:prstGeom prst="flowChartDocument">
            <a:avLst/>
          </a:prstGeom>
          <a:solidFill>
            <a:srgbClr val="5F915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474" name="Google Shape;474;g211fa14bd0a_2_59"/>
          <p:cNvPicPr preferRelativeResize="0"/>
          <p:nvPr/>
        </p:nvPicPr>
        <p:blipFill rotWithShape="1">
          <a:blip r:embed="rId4">
            <a:alphaModFix/>
          </a:blip>
          <a:srcRect/>
          <a:stretch/>
        </p:blipFill>
        <p:spPr>
          <a:xfrm>
            <a:off x="174200" y="163275"/>
            <a:ext cx="1067800" cy="1067800"/>
          </a:xfrm>
          <a:prstGeom prst="rect">
            <a:avLst/>
          </a:prstGeom>
          <a:noFill/>
          <a:ln>
            <a:noFill/>
          </a:ln>
        </p:spPr>
      </p:pic>
      <p:pic>
        <p:nvPicPr>
          <p:cNvPr id="475" name="Google Shape;475;g211fa14bd0a_2_59"/>
          <p:cNvPicPr preferRelativeResize="0"/>
          <p:nvPr/>
        </p:nvPicPr>
        <p:blipFill rotWithShape="1">
          <a:blip r:embed="rId5">
            <a:alphaModFix/>
          </a:blip>
          <a:srcRect l="36278" r="36054" b="36892"/>
          <a:stretch/>
        </p:blipFill>
        <p:spPr>
          <a:xfrm>
            <a:off x="11180675" y="118425"/>
            <a:ext cx="881751" cy="938799"/>
          </a:xfrm>
          <a:prstGeom prst="rect">
            <a:avLst/>
          </a:prstGeom>
          <a:noFill/>
          <a:ln>
            <a:noFill/>
          </a:ln>
        </p:spPr>
      </p:pic>
      <p:sp>
        <p:nvSpPr>
          <p:cNvPr id="476" name="Google Shape;476;g211fa14bd0a_2_59"/>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Green Improvements &amp; Access to Open Spaces</a:t>
            </a:r>
            <a:endParaRPr sz="2900" b="1" i="0" u="none" strike="noStrike" cap="none">
              <a:solidFill>
                <a:schemeClr val="lt1"/>
              </a:solidFill>
              <a:latin typeface="Century Gothic"/>
              <a:ea typeface="Century Gothic"/>
              <a:cs typeface="Century Gothic"/>
              <a:sym typeface="Century Gothic"/>
            </a:endParaRPr>
          </a:p>
        </p:txBody>
      </p:sp>
      <p:pic>
        <p:nvPicPr>
          <p:cNvPr id="477" name="Google Shape;477;g211fa14bd0a_2_59"/>
          <p:cNvPicPr preferRelativeResize="0"/>
          <p:nvPr/>
        </p:nvPicPr>
        <p:blipFill rotWithShape="1">
          <a:blip r:embed="rId6">
            <a:alphaModFix/>
          </a:blip>
          <a:srcRect t="11206" b="15688"/>
          <a:stretch/>
        </p:blipFill>
        <p:spPr>
          <a:xfrm>
            <a:off x="367000" y="1931100"/>
            <a:ext cx="3041024" cy="1438350"/>
          </a:xfrm>
          <a:prstGeom prst="rect">
            <a:avLst/>
          </a:prstGeom>
          <a:noFill/>
          <a:ln>
            <a:noFill/>
          </a:ln>
        </p:spPr>
      </p:pic>
      <p:sp>
        <p:nvSpPr>
          <p:cNvPr id="478" name="Google Shape;478;g211fa14bd0a_2_59"/>
          <p:cNvSpPr txBox="1"/>
          <p:nvPr/>
        </p:nvSpPr>
        <p:spPr>
          <a:xfrm>
            <a:off x="1866550" y="2286000"/>
            <a:ext cx="1394700" cy="314700"/>
          </a:xfrm>
          <a:prstGeom prst="rect">
            <a:avLst/>
          </a:prstGeom>
          <a:noFill/>
          <a:ln w="38100" cap="flat" cmpd="sng">
            <a:solidFill>
              <a:srgbClr val="008B9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3500">
              <a:solidFill>
                <a:schemeClr val="dk1"/>
              </a:solidFill>
              <a:latin typeface="Calibri"/>
              <a:ea typeface="Calibri"/>
              <a:cs typeface="Calibri"/>
              <a:sym typeface="Calibri"/>
            </a:endParaRPr>
          </a:p>
        </p:txBody>
      </p:sp>
      <p:sp>
        <p:nvSpPr>
          <p:cNvPr id="479" name="Google Shape;479;g211fa14bd0a_2_59"/>
          <p:cNvSpPr txBox="1"/>
          <p:nvPr/>
        </p:nvSpPr>
        <p:spPr>
          <a:xfrm>
            <a:off x="8803200" y="6111463"/>
            <a:ext cx="29451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chemeClr val="lt1"/>
                </a:solidFill>
                <a:latin typeface="Century Gothic"/>
                <a:ea typeface="Century Gothic"/>
                <a:cs typeface="Century Gothic"/>
                <a:sym typeface="Century Gothic"/>
              </a:rPr>
              <a:t>Pedestrian Plaza: Giralda Avenue </a:t>
            </a: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200" b="1">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g211fa14bd0a_0_264"/>
          <p:cNvSpPr/>
          <p:nvPr/>
        </p:nvSpPr>
        <p:spPr>
          <a:xfrm>
            <a:off x="0" y="0"/>
            <a:ext cx="12192012" cy="1504278"/>
          </a:xfrm>
          <a:prstGeom prst="flowChartDocument">
            <a:avLst/>
          </a:prstGeom>
          <a:solidFill>
            <a:srgbClr val="008893"/>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105" name="Google Shape;105;g211fa14bd0a_0_264"/>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106" name="Google Shape;106;g211fa14bd0a_0_264"/>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pic>
        <p:nvPicPr>
          <p:cNvPr id="107" name="Google Shape;107;g211fa14bd0a_0_264"/>
          <p:cNvPicPr preferRelativeResize="0"/>
          <p:nvPr/>
        </p:nvPicPr>
        <p:blipFill rotWithShape="1">
          <a:blip r:embed="rId5">
            <a:alphaModFix/>
          </a:blip>
          <a:srcRect l="4396" t="33787" r="83156" b="45308"/>
          <a:stretch/>
        </p:blipFill>
        <p:spPr>
          <a:xfrm>
            <a:off x="632825" y="1572063"/>
            <a:ext cx="1079025" cy="997226"/>
          </a:xfrm>
          <a:prstGeom prst="rect">
            <a:avLst/>
          </a:prstGeom>
          <a:noFill/>
          <a:ln>
            <a:noFill/>
          </a:ln>
        </p:spPr>
      </p:pic>
      <p:sp>
        <p:nvSpPr>
          <p:cNvPr id="108" name="Google Shape;108;g211fa14bd0a_0_264"/>
          <p:cNvSpPr txBox="1"/>
          <p:nvPr/>
        </p:nvSpPr>
        <p:spPr>
          <a:xfrm>
            <a:off x="1684650" y="2003100"/>
            <a:ext cx="2556000" cy="6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Matthew Barnes, AICP</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US">
                <a:solidFill>
                  <a:srgbClr val="008B92"/>
                </a:solidFill>
                <a:latin typeface="Calibri"/>
                <a:ea typeface="Calibri"/>
                <a:cs typeface="Calibri"/>
                <a:sym typeface="Calibri"/>
              </a:rPr>
              <a:t>/Senior Project Manager, WGI</a:t>
            </a:r>
            <a:endParaRPr>
              <a:solidFill>
                <a:srgbClr val="008B92"/>
              </a:solidFill>
              <a:latin typeface="Calibri"/>
              <a:ea typeface="Calibri"/>
              <a:cs typeface="Calibri"/>
              <a:sym typeface="Calibri"/>
            </a:endParaRPr>
          </a:p>
        </p:txBody>
      </p:sp>
      <p:pic>
        <p:nvPicPr>
          <p:cNvPr id="109" name="Google Shape;109;g211fa14bd0a_0_264"/>
          <p:cNvPicPr preferRelativeResize="0"/>
          <p:nvPr/>
        </p:nvPicPr>
        <p:blipFill rotWithShape="1">
          <a:blip r:embed="rId5">
            <a:alphaModFix/>
          </a:blip>
          <a:srcRect l="4654" t="55421" r="82534" b="23674"/>
          <a:stretch/>
        </p:blipFill>
        <p:spPr>
          <a:xfrm>
            <a:off x="617089" y="2964221"/>
            <a:ext cx="1110497" cy="997226"/>
          </a:xfrm>
          <a:prstGeom prst="rect">
            <a:avLst/>
          </a:prstGeom>
          <a:noFill/>
          <a:ln>
            <a:noFill/>
          </a:ln>
        </p:spPr>
      </p:pic>
      <p:sp>
        <p:nvSpPr>
          <p:cNvPr id="110" name="Google Shape;110;g211fa14bd0a_0_264"/>
          <p:cNvSpPr txBox="1"/>
          <p:nvPr/>
        </p:nvSpPr>
        <p:spPr>
          <a:xfrm>
            <a:off x="1684650" y="3322870"/>
            <a:ext cx="3851400" cy="5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dk1"/>
                </a:solidFill>
                <a:latin typeface="Calibri"/>
                <a:ea typeface="Calibri"/>
                <a:cs typeface="Calibri"/>
                <a:sym typeface="Calibri"/>
              </a:rPr>
              <a:t>Gina Chiello, WEDG</a:t>
            </a:r>
            <a:endParaRPr sz="1500">
              <a:solidFill>
                <a:schemeClr val="dk1"/>
              </a:solidFill>
              <a:latin typeface="Calibri"/>
              <a:ea typeface="Calibri"/>
              <a:cs typeface="Calibri"/>
              <a:sym typeface="Calibri"/>
            </a:endParaRPr>
          </a:p>
          <a:p>
            <a:pPr marL="0" lvl="0" indent="0" algn="l" rtl="0">
              <a:spcBef>
                <a:spcPts val="0"/>
              </a:spcBef>
              <a:spcAft>
                <a:spcPts val="0"/>
              </a:spcAft>
              <a:buNone/>
            </a:pPr>
            <a:r>
              <a:rPr lang="en-US" sz="1500">
                <a:solidFill>
                  <a:srgbClr val="008B92"/>
                </a:solidFill>
                <a:latin typeface="Calibri"/>
                <a:ea typeface="Calibri"/>
                <a:cs typeface="Calibri"/>
                <a:sym typeface="Calibri"/>
              </a:rPr>
              <a:t>/Senior Director, Cummins Cederberg Inc.</a:t>
            </a:r>
            <a:endParaRPr sz="1500">
              <a:solidFill>
                <a:srgbClr val="008B92"/>
              </a:solidFill>
              <a:latin typeface="Calibri"/>
              <a:ea typeface="Calibri"/>
              <a:cs typeface="Calibri"/>
              <a:sym typeface="Calibri"/>
            </a:endParaRPr>
          </a:p>
        </p:txBody>
      </p:sp>
      <p:pic>
        <p:nvPicPr>
          <p:cNvPr id="111" name="Google Shape;111;g211fa14bd0a_0_264"/>
          <p:cNvPicPr preferRelativeResize="0"/>
          <p:nvPr/>
        </p:nvPicPr>
        <p:blipFill rotWithShape="1">
          <a:blip r:embed="rId5">
            <a:alphaModFix/>
          </a:blip>
          <a:srcRect l="4680" t="77390" r="82929" b="2289"/>
          <a:stretch/>
        </p:blipFill>
        <p:spPr>
          <a:xfrm>
            <a:off x="647661" y="4356380"/>
            <a:ext cx="1067802" cy="963698"/>
          </a:xfrm>
          <a:prstGeom prst="rect">
            <a:avLst/>
          </a:prstGeom>
          <a:noFill/>
          <a:ln>
            <a:noFill/>
          </a:ln>
        </p:spPr>
      </p:pic>
      <p:sp>
        <p:nvSpPr>
          <p:cNvPr id="112" name="Google Shape;112;g211fa14bd0a_0_264"/>
          <p:cNvSpPr txBox="1"/>
          <p:nvPr/>
        </p:nvSpPr>
        <p:spPr>
          <a:xfrm>
            <a:off x="1724200" y="4718775"/>
            <a:ext cx="3851400" cy="5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dk1"/>
                </a:solidFill>
                <a:latin typeface="Calibri"/>
                <a:ea typeface="Calibri"/>
                <a:cs typeface="Calibri"/>
                <a:sym typeface="Calibri"/>
              </a:rPr>
              <a:t>Maria Debye Saxinger, ASLA</a:t>
            </a:r>
            <a:endParaRPr sz="1500">
              <a:solidFill>
                <a:schemeClr val="dk1"/>
              </a:solidFill>
              <a:latin typeface="Calibri"/>
              <a:ea typeface="Calibri"/>
              <a:cs typeface="Calibri"/>
              <a:sym typeface="Calibri"/>
            </a:endParaRPr>
          </a:p>
          <a:p>
            <a:pPr marL="0" lvl="0" indent="0" algn="l" rtl="0">
              <a:spcBef>
                <a:spcPts val="0"/>
              </a:spcBef>
              <a:spcAft>
                <a:spcPts val="0"/>
              </a:spcAft>
              <a:buNone/>
            </a:pPr>
            <a:r>
              <a:rPr lang="en-US" sz="1500">
                <a:solidFill>
                  <a:srgbClr val="008B92"/>
                </a:solidFill>
                <a:latin typeface="Calibri"/>
                <a:ea typeface="Calibri"/>
                <a:cs typeface="Calibri"/>
                <a:sym typeface="Calibri"/>
              </a:rPr>
              <a:t>/Master Plan Manager, Miami-Dade Parks</a:t>
            </a:r>
            <a:endParaRPr sz="1500">
              <a:solidFill>
                <a:srgbClr val="008B92"/>
              </a:solidFill>
              <a:latin typeface="Calibri"/>
              <a:ea typeface="Calibri"/>
              <a:cs typeface="Calibri"/>
              <a:sym typeface="Calibri"/>
            </a:endParaRPr>
          </a:p>
        </p:txBody>
      </p:sp>
      <p:pic>
        <p:nvPicPr>
          <p:cNvPr id="113" name="Google Shape;113;g211fa14bd0a_0_264"/>
          <p:cNvPicPr preferRelativeResize="0"/>
          <p:nvPr/>
        </p:nvPicPr>
        <p:blipFill rotWithShape="1">
          <a:blip r:embed="rId5">
            <a:alphaModFix/>
          </a:blip>
          <a:srcRect l="54557" t="14074" r="33076" b="66873"/>
          <a:stretch/>
        </p:blipFill>
        <p:spPr>
          <a:xfrm>
            <a:off x="637924" y="5715010"/>
            <a:ext cx="1067802" cy="878440"/>
          </a:xfrm>
          <a:prstGeom prst="rect">
            <a:avLst/>
          </a:prstGeom>
          <a:noFill/>
          <a:ln>
            <a:noFill/>
          </a:ln>
        </p:spPr>
      </p:pic>
      <p:sp>
        <p:nvSpPr>
          <p:cNvPr id="114" name="Google Shape;114;g211fa14bd0a_0_264"/>
          <p:cNvSpPr txBox="1"/>
          <p:nvPr/>
        </p:nvSpPr>
        <p:spPr>
          <a:xfrm>
            <a:off x="1742855" y="6061725"/>
            <a:ext cx="5408100" cy="9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Grég Gabriel</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US">
                <a:solidFill>
                  <a:srgbClr val="008B92"/>
                </a:solidFill>
                <a:latin typeface="Calibri"/>
                <a:ea typeface="Calibri"/>
                <a:cs typeface="Calibri"/>
                <a:sym typeface="Calibri"/>
              </a:rPr>
              <a:t>/Regional Director of Acquisition &amp; Development, Pinnacle</a:t>
            </a:r>
            <a:endParaRPr>
              <a:solidFill>
                <a:srgbClr val="008B92"/>
              </a:solidFill>
              <a:latin typeface="Calibri"/>
              <a:ea typeface="Calibri"/>
              <a:cs typeface="Calibri"/>
              <a:sym typeface="Calibri"/>
            </a:endParaRPr>
          </a:p>
        </p:txBody>
      </p:sp>
      <p:pic>
        <p:nvPicPr>
          <p:cNvPr id="115" name="Google Shape;115;g211fa14bd0a_0_264"/>
          <p:cNvPicPr preferRelativeResize="0"/>
          <p:nvPr/>
        </p:nvPicPr>
        <p:blipFill rotWithShape="1">
          <a:blip r:embed="rId5">
            <a:alphaModFix/>
          </a:blip>
          <a:srcRect l="54557" t="35487" r="33076" b="45459"/>
          <a:stretch/>
        </p:blipFill>
        <p:spPr>
          <a:xfrm>
            <a:off x="6139825" y="1650992"/>
            <a:ext cx="1079025" cy="914837"/>
          </a:xfrm>
          <a:prstGeom prst="rect">
            <a:avLst/>
          </a:prstGeom>
          <a:noFill/>
          <a:ln>
            <a:noFill/>
          </a:ln>
        </p:spPr>
      </p:pic>
      <p:sp>
        <p:nvSpPr>
          <p:cNvPr id="116" name="Google Shape;116;g211fa14bd0a_0_264"/>
          <p:cNvSpPr txBox="1"/>
          <p:nvPr/>
        </p:nvSpPr>
        <p:spPr>
          <a:xfrm>
            <a:off x="7228050" y="1943863"/>
            <a:ext cx="5747400" cy="9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dk1"/>
                </a:solidFill>
                <a:latin typeface="Calibri"/>
                <a:ea typeface="Calibri"/>
                <a:cs typeface="Calibri"/>
                <a:sym typeface="Calibri"/>
              </a:rPr>
              <a:t>Trisha Logan, AICP</a:t>
            </a:r>
            <a:endParaRPr sz="1500">
              <a:solidFill>
                <a:schemeClr val="dk1"/>
              </a:solidFill>
              <a:latin typeface="Calibri"/>
              <a:ea typeface="Calibri"/>
              <a:cs typeface="Calibri"/>
              <a:sym typeface="Calibri"/>
            </a:endParaRPr>
          </a:p>
          <a:p>
            <a:pPr marL="0" lvl="0" indent="0" algn="l" rtl="0">
              <a:spcBef>
                <a:spcPts val="0"/>
              </a:spcBef>
              <a:spcAft>
                <a:spcPts val="0"/>
              </a:spcAft>
              <a:buNone/>
            </a:pPr>
            <a:r>
              <a:rPr lang="en-US" sz="1500">
                <a:solidFill>
                  <a:srgbClr val="008B92"/>
                </a:solidFill>
                <a:latin typeface="Calibri"/>
                <a:ea typeface="Calibri"/>
                <a:cs typeface="Calibri"/>
                <a:sym typeface="Calibri"/>
              </a:rPr>
              <a:t>/Principal Urban Planner, City of Fort Lauderdale</a:t>
            </a:r>
            <a:endParaRPr sz="1500">
              <a:solidFill>
                <a:srgbClr val="008B92"/>
              </a:solidFill>
              <a:latin typeface="Calibri"/>
              <a:ea typeface="Calibri"/>
              <a:cs typeface="Calibri"/>
              <a:sym typeface="Calibri"/>
            </a:endParaRPr>
          </a:p>
        </p:txBody>
      </p:sp>
      <p:pic>
        <p:nvPicPr>
          <p:cNvPr id="117" name="Google Shape;117;g211fa14bd0a_0_264"/>
          <p:cNvPicPr preferRelativeResize="0"/>
          <p:nvPr/>
        </p:nvPicPr>
        <p:blipFill rotWithShape="1">
          <a:blip r:embed="rId5">
            <a:alphaModFix/>
          </a:blip>
          <a:srcRect l="54512" t="56272" r="33121" b="24675"/>
          <a:stretch/>
        </p:blipFill>
        <p:spPr>
          <a:xfrm>
            <a:off x="6128175" y="3000627"/>
            <a:ext cx="1110502" cy="941521"/>
          </a:xfrm>
          <a:prstGeom prst="rect">
            <a:avLst/>
          </a:prstGeom>
          <a:noFill/>
          <a:ln>
            <a:noFill/>
          </a:ln>
        </p:spPr>
      </p:pic>
      <p:sp>
        <p:nvSpPr>
          <p:cNvPr id="118" name="Google Shape;118;g211fa14bd0a_0_264"/>
          <p:cNvSpPr txBox="1"/>
          <p:nvPr/>
        </p:nvSpPr>
        <p:spPr>
          <a:xfrm>
            <a:off x="7214275" y="3354700"/>
            <a:ext cx="7438500" cy="9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dk1"/>
                </a:solidFill>
                <a:latin typeface="Calibri"/>
                <a:ea typeface="Calibri"/>
                <a:cs typeface="Calibri"/>
                <a:sym typeface="Calibri"/>
              </a:rPr>
              <a:t>David Rendina</a:t>
            </a:r>
            <a:endParaRPr sz="1500">
              <a:solidFill>
                <a:schemeClr val="dk1"/>
              </a:solidFill>
              <a:latin typeface="Calibri"/>
              <a:ea typeface="Calibri"/>
              <a:cs typeface="Calibri"/>
              <a:sym typeface="Calibri"/>
            </a:endParaRPr>
          </a:p>
          <a:p>
            <a:pPr marL="0" lvl="0" indent="0" algn="l" rtl="0">
              <a:spcBef>
                <a:spcPts val="0"/>
              </a:spcBef>
              <a:spcAft>
                <a:spcPts val="0"/>
              </a:spcAft>
              <a:buNone/>
            </a:pPr>
            <a:r>
              <a:rPr lang="en-US" sz="1500">
                <a:solidFill>
                  <a:srgbClr val="008B92"/>
                </a:solidFill>
                <a:latin typeface="Calibri"/>
                <a:ea typeface="Calibri"/>
                <a:cs typeface="Calibri"/>
                <a:sym typeface="Calibri"/>
              </a:rPr>
              <a:t>/Chief Strategy Officer, Rendina Real Estate Development </a:t>
            </a:r>
            <a:endParaRPr sz="1500">
              <a:solidFill>
                <a:srgbClr val="008B92"/>
              </a:solidFill>
              <a:latin typeface="Calibri"/>
              <a:ea typeface="Calibri"/>
              <a:cs typeface="Calibri"/>
              <a:sym typeface="Calibri"/>
            </a:endParaRPr>
          </a:p>
        </p:txBody>
      </p:sp>
      <p:pic>
        <p:nvPicPr>
          <p:cNvPr id="119" name="Google Shape;119;g211fa14bd0a_0_264"/>
          <p:cNvPicPr preferRelativeResize="0"/>
          <p:nvPr/>
        </p:nvPicPr>
        <p:blipFill rotWithShape="1">
          <a:blip r:embed="rId5">
            <a:alphaModFix/>
          </a:blip>
          <a:srcRect l="54555" t="77614" r="33077" b="2355"/>
          <a:stretch/>
        </p:blipFill>
        <p:spPr>
          <a:xfrm>
            <a:off x="6134875" y="4346886"/>
            <a:ext cx="1067802" cy="951743"/>
          </a:xfrm>
          <a:prstGeom prst="rect">
            <a:avLst/>
          </a:prstGeom>
          <a:noFill/>
          <a:ln>
            <a:noFill/>
          </a:ln>
        </p:spPr>
      </p:pic>
      <p:sp>
        <p:nvSpPr>
          <p:cNvPr id="120" name="Google Shape;120;g211fa14bd0a_0_264"/>
          <p:cNvSpPr txBox="1"/>
          <p:nvPr/>
        </p:nvSpPr>
        <p:spPr>
          <a:xfrm>
            <a:off x="7214275" y="4683813"/>
            <a:ext cx="7438500" cy="9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dk1"/>
                </a:solidFill>
                <a:latin typeface="Calibri"/>
                <a:ea typeface="Calibri"/>
                <a:cs typeface="Calibri"/>
                <a:sym typeface="Calibri"/>
              </a:rPr>
              <a:t>Michael Trimble</a:t>
            </a:r>
            <a:endParaRPr sz="1500">
              <a:solidFill>
                <a:schemeClr val="dk1"/>
              </a:solidFill>
              <a:latin typeface="Calibri"/>
              <a:ea typeface="Calibri"/>
              <a:cs typeface="Calibri"/>
              <a:sym typeface="Calibri"/>
            </a:endParaRPr>
          </a:p>
          <a:p>
            <a:pPr marL="0" lvl="0" indent="0" algn="l" rtl="0">
              <a:spcBef>
                <a:spcPts val="0"/>
              </a:spcBef>
              <a:spcAft>
                <a:spcPts val="0"/>
              </a:spcAft>
              <a:buNone/>
            </a:pPr>
            <a:r>
              <a:rPr lang="en-US" sz="1500">
                <a:solidFill>
                  <a:srgbClr val="008B92"/>
                </a:solidFill>
                <a:latin typeface="Calibri"/>
                <a:ea typeface="Calibri"/>
                <a:cs typeface="Calibri"/>
                <a:sym typeface="Calibri"/>
              </a:rPr>
              <a:t>/Senior Director of Development, Ram Realty Advisors</a:t>
            </a:r>
            <a:endParaRPr sz="1500">
              <a:solidFill>
                <a:srgbClr val="008B92"/>
              </a:solidFill>
              <a:latin typeface="Calibri"/>
              <a:ea typeface="Calibri"/>
              <a:cs typeface="Calibri"/>
              <a:sym typeface="Calibri"/>
            </a:endParaRPr>
          </a:p>
        </p:txBody>
      </p:sp>
      <p:sp>
        <p:nvSpPr>
          <p:cNvPr id="121" name="Google Shape;121;g211fa14bd0a_0_264"/>
          <p:cNvSpPr txBox="1"/>
          <p:nvPr/>
        </p:nvSpPr>
        <p:spPr>
          <a:xfrm>
            <a:off x="1534800" y="386025"/>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Our Team</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3"/>
        <p:cNvGrpSpPr/>
        <p:nvPr/>
      </p:nvGrpSpPr>
      <p:grpSpPr>
        <a:xfrm>
          <a:off x="0" y="0"/>
          <a:ext cx="0" cy="0"/>
          <a:chOff x="0" y="0"/>
          <a:chExt cx="0" cy="0"/>
        </a:xfrm>
      </p:grpSpPr>
      <p:pic>
        <p:nvPicPr>
          <p:cNvPr id="484" name="Google Shape;484;g211fa14bd0a_2_140"/>
          <p:cNvPicPr preferRelativeResize="0"/>
          <p:nvPr/>
        </p:nvPicPr>
        <p:blipFill>
          <a:blip r:embed="rId3">
            <a:alphaModFix/>
          </a:blip>
          <a:stretch>
            <a:fillRect/>
          </a:stretch>
        </p:blipFill>
        <p:spPr>
          <a:xfrm>
            <a:off x="3556000" y="1109024"/>
            <a:ext cx="8636001" cy="5760145"/>
          </a:xfrm>
          <a:prstGeom prst="rect">
            <a:avLst/>
          </a:prstGeom>
          <a:noFill/>
          <a:ln>
            <a:noFill/>
          </a:ln>
        </p:spPr>
      </p:pic>
      <p:sp>
        <p:nvSpPr>
          <p:cNvPr id="485" name="Google Shape;485;g211fa14bd0a_2_140"/>
          <p:cNvSpPr txBox="1"/>
          <p:nvPr/>
        </p:nvSpPr>
        <p:spPr>
          <a:xfrm>
            <a:off x="260500" y="1594800"/>
            <a:ext cx="57045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solidFill>
                  <a:schemeClr val="lt1"/>
                </a:solidFill>
                <a:highlight>
                  <a:srgbClr val="5A8F55"/>
                </a:highlight>
                <a:latin typeface="Calibri"/>
                <a:ea typeface="Calibri"/>
                <a:cs typeface="Calibri"/>
                <a:sym typeface="Calibri"/>
              </a:rPr>
              <a:t>Pedestrian Plaza and Green Market</a:t>
            </a:r>
            <a:endParaRPr sz="1500" b="1">
              <a:solidFill>
                <a:schemeClr val="lt1"/>
              </a:solidFill>
              <a:highlight>
                <a:srgbClr val="5A8F55"/>
              </a:highlight>
              <a:latin typeface="Calibri"/>
              <a:ea typeface="Calibri"/>
              <a:cs typeface="Calibri"/>
              <a:sym typeface="Calibri"/>
            </a:endParaRPr>
          </a:p>
        </p:txBody>
      </p:sp>
      <p:sp>
        <p:nvSpPr>
          <p:cNvPr id="486" name="Google Shape;486;g211fa14bd0a_2_140"/>
          <p:cNvSpPr/>
          <p:nvPr/>
        </p:nvSpPr>
        <p:spPr>
          <a:xfrm>
            <a:off x="0" y="0"/>
            <a:ext cx="12192012" cy="1504278"/>
          </a:xfrm>
          <a:prstGeom prst="flowChartDocument">
            <a:avLst/>
          </a:prstGeom>
          <a:solidFill>
            <a:srgbClr val="5F915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487" name="Google Shape;487;g211fa14bd0a_2_140"/>
          <p:cNvPicPr preferRelativeResize="0"/>
          <p:nvPr/>
        </p:nvPicPr>
        <p:blipFill rotWithShape="1">
          <a:blip r:embed="rId4">
            <a:alphaModFix/>
          </a:blip>
          <a:srcRect/>
          <a:stretch/>
        </p:blipFill>
        <p:spPr>
          <a:xfrm>
            <a:off x="174200" y="163275"/>
            <a:ext cx="1067800" cy="1067800"/>
          </a:xfrm>
          <a:prstGeom prst="rect">
            <a:avLst/>
          </a:prstGeom>
          <a:noFill/>
          <a:ln>
            <a:noFill/>
          </a:ln>
        </p:spPr>
      </p:pic>
      <p:pic>
        <p:nvPicPr>
          <p:cNvPr id="488" name="Google Shape;488;g211fa14bd0a_2_140"/>
          <p:cNvPicPr preferRelativeResize="0"/>
          <p:nvPr/>
        </p:nvPicPr>
        <p:blipFill rotWithShape="1">
          <a:blip r:embed="rId5">
            <a:alphaModFix/>
          </a:blip>
          <a:srcRect l="36278" r="36054" b="36892"/>
          <a:stretch/>
        </p:blipFill>
        <p:spPr>
          <a:xfrm>
            <a:off x="11180675" y="118425"/>
            <a:ext cx="881751" cy="938799"/>
          </a:xfrm>
          <a:prstGeom prst="rect">
            <a:avLst/>
          </a:prstGeom>
          <a:noFill/>
          <a:ln>
            <a:noFill/>
          </a:ln>
        </p:spPr>
      </p:pic>
      <p:sp>
        <p:nvSpPr>
          <p:cNvPr id="489" name="Google Shape;489;g211fa14bd0a_2_140"/>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Green Improvements &amp; Access to Open Spaces</a:t>
            </a:r>
            <a:endParaRPr sz="2900" b="1" i="0" u="none" strike="noStrike" cap="none">
              <a:solidFill>
                <a:schemeClr val="lt1"/>
              </a:solidFill>
              <a:latin typeface="Century Gothic"/>
              <a:ea typeface="Century Gothic"/>
              <a:cs typeface="Century Gothic"/>
              <a:sym typeface="Century Gothic"/>
            </a:endParaRPr>
          </a:p>
        </p:txBody>
      </p:sp>
      <p:pic>
        <p:nvPicPr>
          <p:cNvPr id="490" name="Google Shape;490;g211fa14bd0a_2_140"/>
          <p:cNvPicPr preferRelativeResize="0"/>
          <p:nvPr/>
        </p:nvPicPr>
        <p:blipFill rotWithShape="1">
          <a:blip r:embed="rId6">
            <a:alphaModFix/>
          </a:blip>
          <a:srcRect t="11206" b="15688"/>
          <a:stretch/>
        </p:blipFill>
        <p:spPr>
          <a:xfrm>
            <a:off x="367000" y="1931100"/>
            <a:ext cx="3041024" cy="1438350"/>
          </a:xfrm>
          <a:prstGeom prst="rect">
            <a:avLst/>
          </a:prstGeom>
          <a:noFill/>
          <a:ln>
            <a:noFill/>
          </a:ln>
        </p:spPr>
      </p:pic>
      <p:sp>
        <p:nvSpPr>
          <p:cNvPr id="491" name="Google Shape;491;g211fa14bd0a_2_140"/>
          <p:cNvSpPr txBox="1"/>
          <p:nvPr/>
        </p:nvSpPr>
        <p:spPr>
          <a:xfrm>
            <a:off x="1866550" y="2286000"/>
            <a:ext cx="1394700" cy="314700"/>
          </a:xfrm>
          <a:prstGeom prst="rect">
            <a:avLst/>
          </a:prstGeom>
          <a:noFill/>
          <a:ln w="38100" cap="flat" cmpd="sng">
            <a:solidFill>
              <a:srgbClr val="008B9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3500">
              <a:solidFill>
                <a:schemeClr val="dk1"/>
              </a:solidFill>
              <a:latin typeface="Calibri"/>
              <a:ea typeface="Calibri"/>
              <a:cs typeface="Calibri"/>
              <a:sym typeface="Calibri"/>
            </a:endParaRPr>
          </a:p>
        </p:txBody>
      </p:sp>
      <p:sp>
        <p:nvSpPr>
          <p:cNvPr id="492" name="Google Shape;492;g211fa14bd0a_2_140"/>
          <p:cNvSpPr txBox="1"/>
          <p:nvPr/>
        </p:nvSpPr>
        <p:spPr>
          <a:xfrm>
            <a:off x="8803200" y="6111463"/>
            <a:ext cx="29451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chemeClr val="lt1"/>
                </a:solidFill>
                <a:latin typeface="Century Gothic"/>
                <a:ea typeface="Century Gothic"/>
                <a:cs typeface="Century Gothic"/>
                <a:sym typeface="Century Gothic"/>
              </a:rPr>
              <a:t>Farmer’s Market: West Palm Beach, Florida</a:t>
            </a: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200" b="1">
              <a:solidFill>
                <a:schemeClr val="lt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6"/>
        <p:cNvGrpSpPr/>
        <p:nvPr/>
      </p:nvGrpSpPr>
      <p:grpSpPr>
        <a:xfrm>
          <a:off x="0" y="0"/>
          <a:ext cx="0" cy="0"/>
          <a:chOff x="0" y="0"/>
          <a:chExt cx="0" cy="0"/>
        </a:xfrm>
      </p:grpSpPr>
      <p:pic>
        <p:nvPicPr>
          <p:cNvPr id="497" name="Google Shape;497;g211fa14bd0a_2_205"/>
          <p:cNvPicPr preferRelativeResize="0"/>
          <p:nvPr/>
        </p:nvPicPr>
        <p:blipFill rotWithShape="1">
          <a:blip r:embed="rId3">
            <a:alphaModFix/>
          </a:blip>
          <a:srcRect b="2315"/>
          <a:stretch/>
        </p:blipFill>
        <p:spPr>
          <a:xfrm>
            <a:off x="3556000" y="1231075"/>
            <a:ext cx="8611475" cy="5626925"/>
          </a:xfrm>
          <a:prstGeom prst="rect">
            <a:avLst/>
          </a:prstGeom>
          <a:noFill/>
          <a:ln>
            <a:noFill/>
          </a:ln>
        </p:spPr>
      </p:pic>
      <p:sp>
        <p:nvSpPr>
          <p:cNvPr id="498" name="Google Shape;498;g211fa14bd0a_2_205"/>
          <p:cNvSpPr txBox="1"/>
          <p:nvPr/>
        </p:nvSpPr>
        <p:spPr>
          <a:xfrm>
            <a:off x="260500" y="1594800"/>
            <a:ext cx="57045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lt1"/>
                </a:solidFill>
                <a:highlight>
                  <a:srgbClr val="5A8F55"/>
                </a:highlight>
                <a:latin typeface="Calibri"/>
                <a:ea typeface="Calibri"/>
                <a:cs typeface="Calibri"/>
                <a:sym typeface="Calibri"/>
              </a:rPr>
              <a:t>Events Pavilion</a:t>
            </a:r>
            <a:endParaRPr b="1">
              <a:solidFill>
                <a:schemeClr val="lt1"/>
              </a:solidFill>
              <a:highlight>
                <a:srgbClr val="5A8F55"/>
              </a:highlight>
              <a:latin typeface="Calibri"/>
              <a:ea typeface="Calibri"/>
              <a:cs typeface="Calibri"/>
              <a:sym typeface="Calibri"/>
            </a:endParaRPr>
          </a:p>
        </p:txBody>
      </p:sp>
      <p:sp>
        <p:nvSpPr>
          <p:cNvPr id="499" name="Google Shape;499;g211fa14bd0a_2_205"/>
          <p:cNvSpPr/>
          <p:nvPr/>
        </p:nvSpPr>
        <p:spPr>
          <a:xfrm>
            <a:off x="0" y="0"/>
            <a:ext cx="12192012" cy="1504278"/>
          </a:xfrm>
          <a:prstGeom prst="flowChartDocument">
            <a:avLst/>
          </a:prstGeom>
          <a:solidFill>
            <a:srgbClr val="5F915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500" name="Google Shape;500;g211fa14bd0a_2_205"/>
          <p:cNvPicPr preferRelativeResize="0"/>
          <p:nvPr/>
        </p:nvPicPr>
        <p:blipFill rotWithShape="1">
          <a:blip r:embed="rId4">
            <a:alphaModFix/>
          </a:blip>
          <a:srcRect/>
          <a:stretch/>
        </p:blipFill>
        <p:spPr>
          <a:xfrm>
            <a:off x="174200" y="163275"/>
            <a:ext cx="1067800" cy="1067800"/>
          </a:xfrm>
          <a:prstGeom prst="rect">
            <a:avLst/>
          </a:prstGeom>
          <a:noFill/>
          <a:ln>
            <a:noFill/>
          </a:ln>
        </p:spPr>
      </p:pic>
      <p:pic>
        <p:nvPicPr>
          <p:cNvPr id="501" name="Google Shape;501;g211fa14bd0a_2_205"/>
          <p:cNvPicPr preferRelativeResize="0"/>
          <p:nvPr/>
        </p:nvPicPr>
        <p:blipFill rotWithShape="1">
          <a:blip r:embed="rId5">
            <a:alphaModFix/>
          </a:blip>
          <a:srcRect l="36278" r="36054" b="36892"/>
          <a:stretch/>
        </p:blipFill>
        <p:spPr>
          <a:xfrm>
            <a:off x="11180675" y="118425"/>
            <a:ext cx="881751" cy="938799"/>
          </a:xfrm>
          <a:prstGeom prst="rect">
            <a:avLst/>
          </a:prstGeom>
          <a:noFill/>
          <a:ln>
            <a:noFill/>
          </a:ln>
        </p:spPr>
      </p:pic>
      <p:sp>
        <p:nvSpPr>
          <p:cNvPr id="502" name="Google Shape;502;g211fa14bd0a_2_205"/>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Green Improvements &amp; Access to Open Spaces</a:t>
            </a:r>
            <a:endParaRPr sz="2900" b="1" i="0" u="none" strike="noStrike" cap="none">
              <a:solidFill>
                <a:schemeClr val="lt1"/>
              </a:solidFill>
              <a:latin typeface="Century Gothic"/>
              <a:ea typeface="Century Gothic"/>
              <a:cs typeface="Century Gothic"/>
              <a:sym typeface="Century Gothic"/>
            </a:endParaRPr>
          </a:p>
        </p:txBody>
      </p:sp>
      <p:pic>
        <p:nvPicPr>
          <p:cNvPr id="503" name="Google Shape;503;g211fa14bd0a_2_205"/>
          <p:cNvPicPr preferRelativeResize="0"/>
          <p:nvPr/>
        </p:nvPicPr>
        <p:blipFill rotWithShape="1">
          <a:blip r:embed="rId6">
            <a:alphaModFix/>
          </a:blip>
          <a:srcRect t="11206" b="15688"/>
          <a:stretch/>
        </p:blipFill>
        <p:spPr>
          <a:xfrm>
            <a:off x="367000" y="1931100"/>
            <a:ext cx="3041024" cy="1438350"/>
          </a:xfrm>
          <a:prstGeom prst="rect">
            <a:avLst/>
          </a:prstGeom>
          <a:noFill/>
          <a:ln>
            <a:noFill/>
          </a:ln>
        </p:spPr>
      </p:pic>
      <p:sp>
        <p:nvSpPr>
          <p:cNvPr id="504" name="Google Shape;504;g211fa14bd0a_2_205"/>
          <p:cNvSpPr txBox="1"/>
          <p:nvPr/>
        </p:nvSpPr>
        <p:spPr>
          <a:xfrm>
            <a:off x="2852250" y="1838700"/>
            <a:ext cx="409200" cy="567000"/>
          </a:xfrm>
          <a:prstGeom prst="rect">
            <a:avLst/>
          </a:prstGeom>
          <a:noFill/>
          <a:ln w="38100" cap="flat" cmpd="sng">
            <a:solidFill>
              <a:srgbClr val="008B9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3500">
              <a:solidFill>
                <a:schemeClr val="dk1"/>
              </a:solidFill>
              <a:latin typeface="Calibri"/>
              <a:ea typeface="Calibri"/>
              <a:cs typeface="Calibri"/>
              <a:sym typeface="Calibri"/>
            </a:endParaRPr>
          </a:p>
        </p:txBody>
      </p:sp>
      <p:sp>
        <p:nvSpPr>
          <p:cNvPr id="505" name="Google Shape;505;g211fa14bd0a_2_205"/>
          <p:cNvSpPr txBox="1"/>
          <p:nvPr/>
        </p:nvSpPr>
        <p:spPr>
          <a:xfrm>
            <a:off x="8803200" y="6111463"/>
            <a:ext cx="29451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chemeClr val="lt1"/>
                </a:solidFill>
                <a:latin typeface="Century Gothic"/>
                <a:ea typeface="Century Gothic"/>
                <a:cs typeface="Century Gothic"/>
                <a:sym typeface="Century Gothic"/>
              </a:rPr>
              <a:t>Public Amphitheater: Canyon Amphitheater, Boynton Beach, Florida</a:t>
            </a: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200" b="1">
              <a:solidFill>
                <a:schemeClr val="lt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pic>
        <p:nvPicPr>
          <p:cNvPr id="510" name="Google Shape;510;g211fa14bd0a_2_127"/>
          <p:cNvPicPr preferRelativeResize="0"/>
          <p:nvPr/>
        </p:nvPicPr>
        <p:blipFill rotWithShape="1">
          <a:blip r:embed="rId3">
            <a:alphaModFix/>
          </a:blip>
          <a:srcRect/>
          <a:stretch/>
        </p:blipFill>
        <p:spPr>
          <a:xfrm>
            <a:off x="3556000" y="1102225"/>
            <a:ext cx="8635725" cy="5755775"/>
          </a:xfrm>
          <a:prstGeom prst="rect">
            <a:avLst/>
          </a:prstGeom>
          <a:noFill/>
          <a:ln>
            <a:noFill/>
          </a:ln>
        </p:spPr>
      </p:pic>
      <p:sp>
        <p:nvSpPr>
          <p:cNvPr id="511" name="Google Shape;511;g211fa14bd0a_2_127"/>
          <p:cNvSpPr txBox="1"/>
          <p:nvPr/>
        </p:nvSpPr>
        <p:spPr>
          <a:xfrm>
            <a:off x="260500" y="1594800"/>
            <a:ext cx="3295500" cy="9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lt1"/>
                </a:solidFill>
                <a:highlight>
                  <a:srgbClr val="5A8F55"/>
                </a:highlight>
                <a:latin typeface="Calibri"/>
                <a:ea typeface="Calibri"/>
                <a:cs typeface="Calibri"/>
                <a:sym typeface="Calibri"/>
              </a:rPr>
              <a:t>Outdoor Dining</a:t>
            </a:r>
            <a:r>
              <a:rPr lang="en-US" b="1">
                <a:solidFill>
                  <a:schemeClr val="lt1"/>
                </a:solidFill>
                <a:highlight>
                  <a:srgbClr val="008B92"/>
                </a:highlight>
                <a:latin typeface="Calibri"/>
                <a:ea typeface="Calibri"/>
                <a:cs typeface="Calibri"/>
                <a:sym typeface="Calibri"/>
              </a:rPr>
              <a:t>  </a:t>
            </a:r>
            <a:endParaRPr b="1">
              <a:solidFill>
                <a:schemeClr val="lt1"/>
              </a:solidFill>
              <a:highlight>
                <a:srgbClr val="008B92"/>
              </a:highlight>
              <a:latin typeface="Calibri"/>
              <a:ea typeface="Calibri"/>
              <a:cs typeface="Calibri"/>
              <a:sym typeface="Calibri"/>
            </a:endParaRPr>
          </a:p>
        </p:txBody>
      </p:sp>
      <p:sp>
        <p:nvSpPr>
          <p:cNvPr id="512" name="Google Shape;512;g211fa14bd0a_2_127"/>
          <p:cNvSpPr/>
          <p:nvPr/>
        </p:nvSpPr>
        <p:spPr>
          <a:xfrm>
            <a:off x="0" y="0"/>
            <a:ext cx="12192012" cy="1504278"/>
          </a:xfrm>
          <a:prstGeom prst="flowChartDocument">
            <a:avLst/>
          </a:prstGeom>
          <a:solidFill>
            <a:srgbClr val="5F915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513" name="Google Shape;513;g211fa14bd0a_2_127"/>
          <p:cNvPicPr preferRelativeResize="0"/>
          <p:nvPr/>
        </p:nvPicPr>
        <p:blipFill rotWithShape="1">
          <a:blip r:embed="rId4">
            <a:alphaModFix/>
          </a:blip>
          <a:srcRect/>
          <a:stretch/>
        </p:blipFill>
        <p:spPr>
          <a:xfrm>
            <a:off x="174200" y="163275"/>
            <a:ext cx="1067800" cy="1067800"/>
          </a:xfrm>
          <a:prstGeom prst="rect">
            <a:avLst/>
          </a:prstGeom>
          <a:noFill/>
          <a:ln>
            <a:noFill/>
          </a:ln>
        </p:spPr>
      </p:pic>
      <p:pic>
        <p:nvPicPr>
          <p:cNvPr id="514" name="Google Shape;514;g211fa14bd0a_2_127"/>
          <p:cNvPicPr preferRelativeResize="0"/>
          <p:nvPr/>
        </p:nvPicPr>
        <p:blipFill rotWithShape="1">
          <a:blip r:embed="rId5">
            <a:alphaModFix/>
          </a:blip>
          <a:srcRect l="36278" r="36054" b="36892"/>
          <a:stretch/>
        </p:blipFill>
        <p:spPr>
          <a:xfrm>
            <a:off x="11180675" y="118425"/>
            <a:ext cx="881751" cy="938799"/>
          </a:xfrm>
          <a:prstGeom prst="rect">
            <a:avLst/>
          </a:prstGeom>
          <a:noFill/>
          <a:ln>
            <a:noFill/>
          </a:ln>
        </p:spPr>
      </p:pic>
      <p:sp>
        <p:nvSpPr>
          <p:cNvPr id="515" name="Google Shape;515;g211fa14bd0a_2_127"/>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Green Improvements &amp; Access to Open Spaces</a:t>
            </a:r>
            <a:endParaRPr sz="2900" b="1" i="0" u="none" strike="noStrike" cap="none">
              <a:solidFill>
                <a:schemeClr val="lt1"/>
              </a:solidFill>
              <a:latin typeface="Century Gothic"/>
              <a:ea typeface="Century Gothic"/>
              <a:cs typeface="Century Gothic"/>
              <a:sym typeface="Century Gothic"/>
            </a:endParaRPr>
          </a:p>
        </p:txBody>
      </p:sp>
      <p:pic>
        <p:nvPicPr>
          <p:cNvPr id="516" name="Google Shape;516;g211fa14bd0a_2_127"/>
          <p:cNvPicPr preferRelativeResize="0"/>
          <p:nvPr/>
        </p:nvPicPr>
        <p:blipFill rotWithShape="1">
          <a:blip r:embed="rId6">
            <a:alphaModFix/>
          </a:blip>
          <a:srcRect t="11206" b="15688"/>
          <a:stretch/>
        </p:blipFill>
        <p:spPr>
          <a:xfrm>
            <a:off x="367000" y="2196150"/>
            <a:ext cx="3041024" cy="1438350"/>
          </a:xfrm>
          <a:prstGeom prst="rect">
            <a:avLst/>
          </a:prstGeom>
          <a:noFill/>
          <a:ln>
            <a:noFill/>
          </a:ln>
        </p:spPr>
      </p:pic>
      <p:sp>
        <p:nvSpPr>
          <p:cNvPr id="517" name="Google Shape;517;g211fa14bd0a_2_127"/>
          <p:cNvSpPr txBox="1"/>
          <p:nvPr/>
        </p:nvSpPr>
        <p:spPr>
          <a:xfrm>
            <a:off x="2472300" y="2196150"/>
            <a:ext cx="881700" cy="509400"/>
          </a:xfrm>
          <a:prstGeom prst="rect">
            <a:avLst/>
          </a:prstGeom>
          <a:noFill/>
          <a:ln w="38100" cap="flat" cmpd="sng">
            <a:solidFill>
              <a:srgbClr val="008B9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3500">
              <a:solidFill>
                <a:schemeClr val="dk1"/>
              </a:solidFill>
              <a:latin typeface="Calibri"/>
              <a:ea typeface="Calibri"/>
              <a:cs typeface="Calibri"/>
              <a:sym typeface="Calibri"/>
            </a:endParaRPr>
          </a:p>
        </p:txBody>
      </p:sp>
      <p:sp>
        <p:nvSpPr>
          <p:cNvPr id="518" name="Google Shape;518;g211fa14bd0a_2_127"/>
          <p:cNvSpPr txBox="1"/>
          <p:nvPr/>
        </p:nvSpPr>
        <p:spPr>
          <a:xfrm>
            <a:off x="8803200" y="6111463"/>
            <a:ext cx="29451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chemeClr val="lt1"/>
                </a:solidFill>
                <a:latin typeface="Century Gothic"/>
                <a:ea typeface="Century Gothic"/>
                <a:cs typeface="Century Gothic"/>
                <a:sym typeface="Century Gothic"/>
              </a:rPr>
              <a:t>Walking Paths and Open Flexible Lawn Space, Peacock Park, Miami, Florida</a:t>
            </a:r>
            <a:endParaRPr sz="1200" b="1">
              <a:solidFill>
                <a:schemeClr val="lt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2"/>
        <p:cNvGrpSpPr/>
        <p:nvPr/>
      </p:nvGrpSpPr>
      <p:grpSpPr>
        <a:xfrm>
          <a:off x="0" y="0"/>
          <a:ext cx="0" cy="0"/>
          <a:chOff x="0" y="0"/>
          <a:chExt cx="0" cy="0"/>
        </a:xfrm>
      </p:grpSpPr>
      <p:sp>
        <p:nvSpPr>
          <p:cNvPr id="523" name="Google Shape;523;g211fa14bd0a_0_395"/>
          <p:cNvSpPr/>
          <p:nvPr/>
        </p:nvSpPr>
        <p:spPr>
          <a:xfrm>
            <a:off x="0" y="0"/>
            <a:ext cx="12192012" cy="1504278"/>
          </a:xfrm>
          <a:prstGeom prst="flowChartDocument">
            <a:avLst/>
          </a:prstGeom>
          <a:solidFill>
            <a:srgbClr val="5F915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524" name="Google Shape;524;g211fa14bd0a_0_395"/>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525" name="Google Shape;525;g211fa14bd0a_0_395"/>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526" name="Google Shape;526;g211fa14bd0a_0_395"/>
          <p:cNvSpPr txBox="1"/>
          <p:nvPr/>
        </p:nvSpPr>
        <p:spPr>
          <a:xfrm>
            <a:off x="-771075" y="7829663"/>
            <a:ext cx="9034800" cy="260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Recommendations</a:t>
            </a: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Transform Swain Boulevard into a vibrant, walkable, downtown, with sense of identity unique to Greenacres</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Initial investments by the City of Greenacres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community center</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Streetscape improvements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commercial buildings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Provide placemaking</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Private sector investment to follow</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Unify and simplify zoning districts around Swain</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Update zoning language to allow low-density walkable developments (townhomes, retail, live/work mixed-use)</a:t>
            </a:r>
            <a:endParaRPr sz="1800" b="1" i="0" u="none" strike="noStrike" cap="none">
              <a:solidFill>
                <a:schemeClr val="dk1"/>
              </a:solidFill>
              <a:latin typeface="Century Gothic"/>
              <a:ea typeface="Century Gothic"/>
              <a:cs typeface="Century Gothic"/>
              <a:sym typeface="Century Gothic"/>
            </a:endParaRPr>
          </a:p>
        </p:txBody>
      </p:sp>
      <p:sp>
        <p:nvSpPr>
          <p:cNvPr id="527" name="Google Shape;527;g211fa14bd0a_0_395"/>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Green Improvements &amp; Access to Open Spaces</a:t>
            </a:r>
            <a:endParaRPr sz="2900" b="1" i="0" u="none" strike="noStrike" cap="none">
              <a:solidFill>
                <a:schemeClr val="lt1"/>
              </a:solidFill>
              <a:latin typeface="Century Gothic"/>
              <a:ea typeface="Century Gothic"/>
              <a:cs typeface="Century Gothic"/>
              <a:sym typeface="Century Gothic"/>
            </a:endParaRPr>
          </a:p>
        </p:txBody>
      </p:sp>
      <p:sp>
        <p:nvSpPr>
          <p:cNvPr id="528" name="Google Shape;528;g211fa14bd0a_0_395"/>
          <p:cNvSpPr txBox="1"/>
          <p:nvPr/>
        </p:nvSpPr>
        <p:spPr>
          <a:xfrm>
            <a:off x="445550" y="1609939"/>
            <a:ext cx="46728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Century Gothic"/>
                <a:ea typeface="Century Gothic"/>
                <a:cs typeface="Century Gothic"/>
                <a:sym typeface="Century Gothic"/>
              </a:rPr>
              <a:t>FUNDING</a:t>
            </a:r>
            <a:endParaRPr sz="3000" b="1">
              <a:solidFill>
                <a:schemeClr val="dk1"/>
              </a:solidFill>
              <a:latin typeface="Century Gothic"/>
              <a:ea typeface="Century Gothic"/>
              <a:cs typeface="Century Gothic"/>
              <a:sym typeface="Century Gothic"/>
            </a:endParaRPr>
          </a:p>
        </p:txBody>
      </p:sp>
      <p:sp>
        <p:nvSpPr>
          <p:cNvPr id="529" name="Google Shape;529;g211fa14bd0a_0_395"/>
          <p:cNvSpPr txBox="1"/>
          <p:nvPr/>
        </p:nvSpPr>
        <p:spPr>
          <a:xfrm>
            <a:off x="445550" y="2266600"/>
            <a:ext cx="11455800" cy="43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solidFill>
                  <a:schemeClr val="dk1"/>
                </a:solidFill>
                <a:latin typeface="Century Gothic"/>
                <a:ea typeface="Century Gothic"/>
                <a:cs typeface="Century Gothic"/>
                <a:sym typeface="Century Gothic"/>
              </a:rPr>
              <a:t>City of Greenacres Capital Projects Funds: </a:t>
            </a:r>
            <a:r>
              <a:rPr lang="en-US" sz="1500">
                <a:solidFill>
                  <a:schemeClr val="dk1"/>
                </a:solidFill>
                <a:latin typeface="Century Gothic"/>
                <a:ea typeface="Century Gothic"/>
                <a:cs typeface="Century Gothic"/>
                <a:sym typeface="Century Gothic"/>
              </a:rPr>
              <a:t>A capital project to fund the community center and public park expansion could be proposed for a future fiscal year budget using a combination of sources including the general fund, grant dollars, impact fees, and bond proceeds. </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5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500" b="1">
                <a:solidFill>
                  <a:schemeClr val="dk1"/>
                </a:solidFill>
                <a:latin typeface="Century Gothic"/>
                <a:ea typeface="Century Gothic"/>
                <a:cs typeface="Century Gothic"/>
                <a:sym typeface="Century Gothic"/>
              </a:rPr>
              <a:t>Grants:</a:t>
            </a:r>
            <a:r>
              <a:rPr lang="en-US" sz="1500">
                <a:solidFill>
                  <a:schemeClr val="dk1"/>
                </a:solidFill>
                <a:latin typeface="Century Gothic"/>
                <a:ea typeface="Century Gothic"/>
                <a:cs typeface="Century Gothic"/>
                <a:sym typeface="Century Gothic"/>
              </a:rPr>
              <a:t> There are several grants available to support public space and parks initiatives such as the following; Florida Recreation Development Assistance Program, Florida Department of Economic Development. This competitive, reimbursement grant program provides financial assistance for acquisition or development of land for public outdoor recreation. https://floridadep.gov/lands/land-and-recreation-grants/content/florida-recreation-development-assistance-program</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500">
                <a:solidFill>
                  <a:schemeClr val="dk1"/>
                </a:solidFill>
                <a:latin typeface="Century Gothic"/>
                <a:ea typeface="Century Gothic"/>
                <a:cs typeface="Century Gothic"/>
                <a:sym typeface="Century Gothic"/>
              </a:rPr>
              <a:t>City of Greenacres Capital Projects Funds: A capital project to fund the community center and public park expansion could be proposed for a future fiscal year budget using a combination of sources including the general fund, grant dollars, impact fees, and bond proceeds.  </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500" b="1">
                <a:solidFill>
                  <a:schemeClr val="dk1"/>
                </a:solidFill>
                <a:latin typeface="Century Gothic"/>
                <a:ea typeface="Century Gothic"/>
                <a:cs typeface="Century Gothic"/>
                <a:sym typeface="Century Gothic"/>
              </a:rPr>
              <a:t>Levitt Foundation: </a:t>
            </a:r>
            <a:r>
              <a:rPr lang="en-US" sz="1500">
                <a:solidFill>
                  <a:schemeClr val="dk1"/>
                </a:solidFill>
                <a:latin typeface="Century Gothic"/>
                <a:ea typeface="Century Gothic"/>
                <a:cs typeface="Century Gothic"/>
                <a:sym typeface="Century Gothic"/>
              </a:rPr>
              <a:t>Levitt Foundation offers grants, resources, and support to build and sustain signature Levitt music venues and to present the Levitt AMP series.</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500">
                <a:solidFill>
                  <a:schemeClr val="dk1"/>
                </a:solidFill>
                <a:latin typeface="Century Gothic"/>
                <a:ea typeface="Century Gothic"/>
                <a:cs typeface="Century Gothic"/>
                <a:sym typeface="Century Gothic"/>
              </a:rPr>
              <a:t>https://levitt.org/ </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500" b="1">
                <a:solidFill>
                  <a:schemeClr val="dk1"/>
                </a:solidFill>
                <a:latin typeface="Century Gothic"/>
                <a:ea typeface="Century Gothic"/>
                <a:cs typeface="Century Gothic"/>
                <a:sym typeface="Century Gothic"/>
              </a:rPr>
              <a:t>Public Private Partnership (P3): </a:t>
            </a:r>
            <a:r>
              <a:rPr lang="en-US" sz="1500">
                <a:solidFill>
                  <a:schemeClr val="dk1"/>
                </a:solidFill>
                <a:latin typeface="Century Gothic"/>
                <a:ea typeface="Century Gothic"/>
                <a:cs typeface="Century Gothic"/>
                <a:sym typeface="Century Gothic"/>
              </a:rPr>
              <a:t>Explore the possibility of partnering with a private entity to develop an amphitheater in the community park.</a:t>
            </a:r>
            <a:endParaRPr sz="15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3"/>
        <p:cNvGrpSpPr/>
        <p:nvPr/>
      </p:nvGrpSpPr>
      <p:grpSpPr>
        <a:xfrm>
          <a:off x="0" y="0"/>
          <a:ext cx="0" cy="0"/>
          <a:chOff x="0" y="0"/>
          <a:chExt cx="0" cy="0"/>
        </a:xfrm>
      </p:grpSpPr>
      <p:sp>
        <p:nvSpPr>
          <p:cNvPr id="534" name="Google Shape;534;g20de0e673d2_2_40"/>
          <p:cNvSpPr/>
          <p:nvPr/>
        </p:nvSpPr>
        <p:spPr>
          <a:xfrm>
            <a:off x="0" y="0"/>
            <a:ext cx="12192012" cy="1504278"/>
          </a:xfrm>
          <a:prstGeom prst="flowChartDocument">
            <a:avLst/>
          </a:prstGeom>
          <a:solidFill>
            <a:srgbClr val="917991"/>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535" name="Google Shape;535;g20de0e673d2_2_40"/>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536" name="Google Shape;536;g20de0e673d2_2_40"/>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537" name="Google Shape;537;g20de0e673d2_2_40"/>
          <p:cNvSpPr txBox="1"/>
          <p:nvPr/>
        </p:nvSpPr>
        <p:spPr>
          <a:xfrm>
            <a:off x="-771075" y="7829663"/>
            <a:ext cx="9034800" cy="260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Recommendations</a:t>
            </a: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Transform Swain Boulevard into a vibrant, walkable, downtown, with sense of identity unique to Greenacres</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Initial investments by the City of Greenacres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community center</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Streetscape improvements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commercial buildings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Provide placemaking</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Private sector investment to follow</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Unify and simplify zoning districts around Swain</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Update zoning language to allow low-density walkable developments (townhomes, retail, live/work mixed-use)</a:t>
            </a:r>
            <a:endParaRPr sz="1800" b="1" i="0" u="none" strike="noStrike" cap="none">
              <a:solidFill>
                <a:schemeClr val="dk1"/>
              </a:solidFill>
              <a:latin typeface="Century Gothic"/>
              <a:ea typeface="Century Gothic"/>
              <a:cs typeface="Century Gothic"/>
              <a:sym typeface="Century Gothic"/>
            </a:endParaRPr>
          </a:p>
        </p:txBody>
      </p:sp>
      <p:sp>
        <p:nvSpPr>
          <p:cNvPr id="538" name="Google Shape;538;g20de0e673d2_2_40"/>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Placemaking &amp; Art in Public Places</a:t>
            </a:r>
            <a:endParaRPr sz="2900" b="1" i="0" u="none" strike="noStrike" cap="none">
              <a:solidFill>
                <a:schemeClr val="lt1"/>
              </a:solidFill>
              <a:latin typeface="Century Gothic"/>
              <a:ea typeface="Century Gothic"/>
              <a:cs typeface="Century Gothic"/>
              <a:sym typeface="Century Gothic"/>
            </a:endParaRPr>
          </a:p>
        </p:txBody>
      </p:sp>
      <p:pic>
        <p:nvPicPr>
          <p:cNvPr id="539" name="Google Shape;539;g20de0e673d2_2_40"/>
          <p:cNvPicPr preferRelativeResize="0"/>
          <p:nvPr/>
        </p:nvPicPr>
        <p:blipFill rotWithShape="1">
          <a:blip r:embed="rId5">
            <a:alphaModFix/>
          </a:blip>
          <a:srcRect l="4886" t="11552" r="34489" b="28118"/>
          <a:stretch/>
        </p:blipFill>
        <p:spPr>
          <a:xfrm>
            <a:off x="2162287" y="1644175"/>
            <a:ext cx="7867433" cy="5065074"/>
          </a:xfrm>
          <a:prstGeom prst="rect">
            <a:avLst/>
          </a:prstGeom>
          <a:noFill/>
          <a:ln>
            <a:noFill/>
          </a:ln>
        </p:spPr>
      </p:pic>
      <p:sp>
        <p:nvSpPr>
          <p:cNvPr id="540" name="Google Shape;540;g20de0e673d2_2_40"/>
          <p:cNvSpPr/>
          <p:nvPr/>
        </p:nvSpPr>
        <p:spPr>
          <a:xfrm>
            <a:off x="615950" y="1758475"/>
            <a:ext cx="1314600" cy="1314600"/>
          </a:xfrm>
          <a:prstGeom prst="ellipse">
            <a:avLst/>
          </a:prstGeom>
          <a:solidFill>
            <a:srgbClr val="917990"/>
          </a:solidFill>
          <a:ln w="9525" cap="flat" cmpd="sng">
            <a:solidFill>
              <a:srgbClr val="F2F2F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700" b="1">
                <a:latin typeface="Calibri"/>
                <a:ea typeface="Calibri"/>
                <a:cs typeface="Calibri"/>
                <a:sym typeface="Calibri"/>
              </a:rPr>
              <a:t>4</a:t>
            </a:r>
            <a:endParaRPr sz="5700" b="1">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4"/>
        <p:cNvGrpSpPr/>
        <p:nvPr/>
      </p:nvGrpSpPr>
      <p:grpSpPr>
        <a:xfrm>
          <a:off x="0" y="0"/>
          <a:ext cx="0" cy="0"/>
          <a:chOff x="0" y="0"/>
          <a:chExt cx="0" cy="0"/>
        </a:xfrm>
      </p:grpSpPr>
      <p:sp>
        <p:nvSpPr>
          <p:cNvPr id="545" name="Google Shape;545;g211fa14bd0a_0_108"/>
          <p:cNvSpPr/>
          <p:nvPr/>
        </p:nvSpPr>
        <p:spPr>
          <a:xfrm>
            <a:off x="0" y="0"/>
            <a:ext cx="12192012" cy="1504278"/>
          </a:xfrm>
          <a:prstGeom prst="flowChartDocument">
            <a:avLst/>
          </a:prstGeom>
          <a:solidFill>
            <a:srgbClr val="917991"/>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546" name="Google Shape;546;g211fa14bd0a_0_108"/>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547" name="Google Shape;547;g211fa14bd0a_0_108"/>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548" name="Google Shape;548;g211fa14bd0a_0_108"/>
          <p:cNvSpPr txBox="1"/>
          <p:nvPr/>
        </p:nvSpPr>
        <p:spPr>
          <a:xfrm>
            <a:off x="-771075" y="7829663"/>
            <a:ext cx="9034800" cy="260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Recommendations</a:t>
            </a: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Transform Swain Boulevard into a vibrant, walkable, downtown, with sense of identity unique to Greenacres</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Initial investments by the City of Greenacres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community center</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Streetscape improvements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commercial buildings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Provide placemaking</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Private sector investment to follow</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Unify and simplify zoning districts around Swain</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Update zoning language to allow low-density walkable developments (townhomes, retail, live/work mixed-use)</a:t>
            </a:r>
            <a:endParaRPr sz="1800" b="1" i="0" u="none" strike="noStrike" cap="none">
              <a:solidFill>
                <a:schemeClr val="dk1"/>
              </a:solidFill>
              <a:latin typeface="Century Gothic"/>
              <a:ea typeface="Century Gothic"/>
              <a:cs typeface="Century Gothic"/>
              <a:sym typeface="Century Gothic"/>
            </a:endParaRPr>
          </a:p>
        </p:txBody>
      </p:sp>
      <p:sp>
        <p:nvSpPr>
          <p:cNvPr id="549" name="Google Shape;549;g211fa14bd0a_0_108"/>
          <p:cNvSpPr txBox="1"/>
          <p:nvPr/>
        </p:nvSpPr>
        <p:spPr>
          <a:xfrm>
            <a:off x="1797600" y="1638588"/>
            <a:ext cx="8596800" cy="28476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00000"/>
              </a:lnSpc>
              <a:spcBef>
                <a:spcPts val="0"/>
              </a:spcBef>
              <a:spcAft>
                <a:spcPts val="0"/>
              </a:spcAft>
              <a:buClr>
                <a:schemeClr val="dk1"/>
              </a:buClr>
              <a:buSzPts val="2100"/>
              <a:buFont typeface="Century Gothic"/>
              <a:buChar char="●"/>
            </a:pPr>
            <a:r>
              <a:rPr lang="en-US" sz="2100">
                <a:solidFill>
                  <a:schemeClr val="dk1"/>
                </a:solidFill>
                <a:latin typeface="Century Gothic"/>
                <a:ea typeface="Century Gothic"/>
                <a:cs typeface="Century Gothic"/>
                <a:sym typeface="Century Gothic"/>
              </a:rPr>
              <a:t>Create a sense of place to be in, not drive through where people want to invest and be </a:t>
            </a:r>
            <a:endParaRPr sz="2100">
              <a:solidFill>
                <a:schemeClr val="dk1"/>
              </a:solidFill>
              <a:latin typeface="Century Gothic"/>
              <a:ea typeface="Century Gothic"/>
              <a:cs typeface="Century Gothic"/>
              <a:sym typeface="Century Gothic"/>
            </a:endParaRPr>
          </a:p>
          <a:p>
            <a:pPr marL="457200" marR="0" lvl="0" indent="-361950" algn="l" rtl="0">
              <a:lnSpc>
                <a:spcPct val="100000"/>
              </a:lnSpc>
              <a:spcBef>
                <a:spcPts val="0"/>
              </a:spcBef>
              <a:spcAft>
                <a:spcPts val="0"/>
              </a:spcAft>
              <a:buClr>
                <a:schemeClr val="dk1"/>
              </a:buClr>
              <a:buSzPts val="2100"/>
              <a:buFont typeface="Century Gothic"/>
              <a:buChar char="●"/>
            </a:pPr>
            <a:r>
              <a:rPr lang="en-US" sz="2100">
                <a:solidFill>
                  <a:schemeClr val="dk1"/>
                </a:solidFill>
                <a:latin typeface="Century Gothic"/>
                <a:ea typeface="Century Gothic"/>
                <a:cs typeface="Century Gothic"/>
                <a:sym typeface="Century Gothic"/>
              </a:rPr>
              <a:t>Flexible community gathering spaces to include a centralized pedestrian plaza and and outdoor amphitheatre for large events and programming opportunities such as markets, local vendor days, and job and job training fairs </a:t>
            </a:r>
            <a:endParaRPr sz="2100">
              <a:solidFill>
                <a:schemeClr val="dk1"/>
              </a:solidFill>
              <a:latin typeface="Century Gothic"/>
              <a:ea typeface="Century Gothic"/>
              <a:cs typeface="Century Gothic"/>
              <a:sym typeface="Century Gothic"/>
            </a:endParaRPr>
          </a:p>
          <a:p>
            <a:pPr marL="457200" marR="0" lvl="0" indent="-361950" algn="l" rtl="0">
              <a:lnSpc>
                <a:spcPct val="100000"/>
              </a:lnSpc>
              <a:spcBef>
                <a:spcPts val="0"/>
              </a:spcBef>
              <a:spcAft>
                <a:spcPts val="0"/>
              </a:spcAft>
              <a:buClr>
                <a:schemeClr val="dk1"/>
              </a:buClr>
              <a:buSzPts val="2100"/>
              <a:buFont typeface="Century Gothic"/>
              <a:buChar char="●"/>
            </a:pPr>
            <a:r>
              <a:rPr lang="en-US" sz="2100">
                <a:solidFill>
                  <a:schemeClr val="dk1"/>
                </a:solidFill>
                <a:latin typeface="Century Gothic"/>
                <a:ea typeface="Century Gothic"/>
                <a:cs typeface="Century Gothic"/>
                <a:sym typeface="Century Gothic"/>
              </a:rPr>
              <a:t>Art in public places for installations and cultural expression</a:t>
            </a:r>
            <a:endParaRPr sz="2100">
              <a:solidFill>
                <a:schemeClr val="dk1"/>
              </a:solidFill>
              <a:latin typeface="Century Gothic"/>
              <a:ea typeface="Century Gothic"/>
              <a:cs typeface="Century Gothic"/>
              <a:sym typeface="Century Gothic"/>
            </a:endParaRPr>
          </a:p>
          <a:p>
            <a:pPr marL="457200" marR="0" lvl="0" indent="-361950" algn="l" rtl="0">
              <a:lnSpc>
                <a:spcPct val="100000"/>
              </a:lnSpc>
              <a:spcBef>
                <a:spcPts val="0"/>
              </a:spcBef>
              <a:spcAft>
                <a:spcPts val="0"/>
              </a:spcAft>
              <a:buClr>
                <a:schemeClr val="dk1"/>
              </a:buClr>
              <a:buSzPts val="2100"/>
              <a:buFont typeface="Century Gothic"/>
              <a:buChar char="●"/>
            </a:pPr>
            <a:r>
              <a:rPr lang="en-US" sz="2100">
                <a:solidFill>
                  <a:schemeClr val="dk1"/>
                </a:solidFill>
                <a:latin typeface="Century Gothic"/>
                <a:ea typeface="Century Gothic"/>
                <a:cs typeface="Century Gothic"/>
                <a:sym typeface="Century Gothic"/>
              </a:rPr>
              <a:t>Programming to allow for local business participation</a:t>
            </a:r>
            <a:endParaRPr sz="21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550" name="Google Shape;550;g211fa14bd0a_0_108"/>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Placemaking &amp; Art in Public Places</a:t>
            </a:r>
            <a:endParaRPr sz="2900" b="1" i="0" u="none" strike="noStrike" cap="none">
              <a:solidFill>
                <a:schemeClr val="lt1"/>
              </a:solidFill>
              <a:latin typeface="Century Gothic"/>
              <a:ea typeface="Century Gothic"/>
              <a:cs typeface="Century Gothic"/>
              <a:sym typeface="Century Gothic"/>
            </a:endParaRPr>
          </a:p>
        </p:txBody>
      </p:sp>
      <p:pic>
        <p:nvPicPr>
          <p:cNvPr id="551" name="Google Shape;551;g211fa14bd0a_0_108"/>
          <p:cNvPicPr preferRelativeResize="0"/>
          <p:nvPr/>
        </p:nvPicPr>
        <p:blipFill rotWithShape="1">
          <a:blip r:embed="rId5">
            <a:alphaModFix/>
          </a:blip>
          <a:srcRect l="590" t="30202" r="-590" b="32316"/>
          <a:stretch/>
        </p:blipFill>
        <p:spPr>
          <a:xfrm>
            <a:off x="1169575" y="4367800"/>
            <a:ext cx="9328850" cy="2262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5"/>
        <p:cNvGrpSpPr/>
        <p:nvPr/>
      </p:nvGrpSpPr>
      <p:grpSpPr>
        <a:xfrm>
          <a:off x="0" y="0"/>
          <a:ext cx="0" cy="0"/>
          <a:chOff x="0" y="0"/>
          <a:chExt cx="0" cy="0"/>
        </a:xfrm>
      </p:grpSpPr>
      <p:pic>
        <p:nvPicPr>
          <p:cNvPr id="556" name="Google Shape;556;g211fa14bd0a_2_109"/>
          <p:cNvPicPr preferRelativeResize="0"/>
          <p:nvPr/>
        </p:nvPicPr>
        <p:blipFill rotWithShape="1">
          <a:blip r:embed="rId3">
            <a:alphaModFix/>
          </a:blip>
          <a:srcRect l="9749" t="3279" r="2577" b="3279"/>
          <a:stretch/>
        </p:blipFill>
        <p:spPr>
          <a:xfrm>
            <a:off x="3556000" y="1141100"/>
            <a:ext cx="8636000" cy="5716900"/>
          </a:xfrm>
          <a:prstGeom prst="rect">
            <a:avLst/>
          </a:prstGeom>
          <a:noFill/>
          <a:ln>
            <a:noFill/>
          </a:ln>
        </p:spPr>
      </p:pic>
      <p:sp>
        <p:nvSpPr>
          <p:cNvPr id="557" name="Google Shape;557;g211fa14bd0a_2_109"/>
          <p:cNvSpPr txBox="1"/>
          <p:nvPr/>
        </p:nvSpPr>
        <p:spPr>
          <a:xfrm>
            <a:off x="260500" y="1594800"/>
            <a:ext cx="57045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lt1"/>
                </a:solidFill>
                <a:highlight>
                  <a:srgbClr val="917991"/>
                </a:highlight>
                <a:latin typeface="Calibri"/>
                <a:ea typeface="Calibri"/>
                <a:cs typeface="Calibri"/>
                <a:sym typeface="Calibri"/>
              </a:rPr>
              <a:t>Integrated Strategic Art in Public Places</a:t>
            </a:r>
            <a:endParaRPr b="1">
              <a:solidFill>
                <a:schemeClr val="lt1"/>
              </a:solidFill>
              <a:highlight>
                <a:srgbClr val="917991"/>
              </a:highlight>
              <a:latin typeface="Calibri"/>
              <a:ea typeface="Calibri"/>
              <a:cs typeface="Calibri"/>
              <a:sym typeface="Calibri"/>
            </a:endParaRPr>
          </a:p>
        </p:txBody>
      </p:sp>
      <p:sp>
        <p:nvSpPr>
          <p:cNvPr id="558" name="Google Shape;558;g211fa14bd0a_2_109"/>
          <p:cNvSpPr/>
          <p:nvPr/>
        </p:nvSpPr>
        <p:spPr>
          <a:xfrm>
            <a:off x="0" y="0"/>
            <a:ext cx="12192012" cy="1504278"/>
          </a:xfrm>
          <a:prstGeom prst="flowChartDocument">
            <a:avLst/>
          </a:prstGeom>
          <a:solidFill>
            <a:srgbClr val="917990"/>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559" name="Google Shape;559;g211fa14bd0a_2_109"/>
          <p:cNvPicPr preferRelativeResize="0"/>
          <p:nvPr/>
        </p:nvPicPr>
        <p:blipFill rotWithShape="1">
          <a:blip r:embed="rId4">
            <a:alphaModFix/>
          </a:blip>
          <a:srcRect/>
          <a:stretch/>
        </p:blipFill>
        <p:spPr>
          <a:xfrm>
            <a:off x="174200" y="163275"/>
            <a:ext cx="1067800" cy="1067800"/>
          </a:xfrm>
          <a:prstGeom prst="rect">
            <a:avLst/>
          </a:prstGeom>
          <a:noFill/>
          <a:ln>
            <a:noFill/>
          </a:ln>
        </p:spPr>
      </p:pic>
      <p:pic>
        <p:nvPicPr>
          <p:cNvPr id="560" name="Google Shape;560;g211fa14bd0a_2_109"/>
          <p:cNvPicPr preferRelativeResize="0"/>
          <p:nvPr/>
        </p:nvPicPr>
        <p:blipFill rotWithShape="1">
          <a:blip r:embed="rId5">
            <a:alphaModFix/>
          </a:blip>
          <a:srcRect l="36278" r="36054" b="36892"/>
          <a:stretch/>
        </p:blipFill>
        <p:spPr>
          <a:xfrm>
            <a:off x="11180675" y="118425"/>
            <a:ext cx="881751" cy="938799"/>
          </a:xfrm>
          <a:prstGeom prst="rect">
            <a:avLst/>
          </a:prstGeom>
          <a:noFill/>
          <a:ln>
            <a:noFill/>
          </a:ln>
        </p:spPr>
      </p:pic>
      <p:pic>
        <p:nvPicPr>
          <p:cNvPr id="561" name="Google Shape;561;g211fa14bd0a_2_109"/>
          <p:cNvPicPr preferRelativeResize="0"/>
          <p:nvPr/>
        </p:nvPicPr>
        <p:blipFill rotWithShape="1">
          <a:blip r:embed="rId6">
            <a:alphaModFix/>
          </a:blip>
          <a:srcRect t="11206" b="15688"/>
          <a:stretch/>
        </p:blipFill>
        <p:spPr>
          <a:xfrm>
            <a:off x="367000" y="1931100"/>
            <a:ext cx="3041024" cy="1438350"/>
          </a:xfrm>
          <a:prstGeom prst="rect">
            <a:avLst/>
          </a:prstGeom>
          <a:noFill/>
          <a:ln>
            <a:noFill/>
          </a:ln>
        </p:spPr>
      </p:pic>
      <p:sp>
        <p:nvSpPr>
          <p:cNvPr id="562" name="Google Shape;562;g211fa14bd0a_2_109"/>
          <p:cNvSpPr txBox="1"/>
          <p:nvPr/>
        </p:nvSpPr>
        <p:spPr>
          <a:xfrm>
            <a:off x="408950" y="2862725"/>
            <a:ext cx="2945100" cy="314700"/>
          </a:xfrm>
          <a:prstGeom prst="rect">
            <a:avLst/>
          </a:prstGeom>
          <a:noFill/>
          <a:ln w="38100" cap="flat" cmpd="sng">
            <a:solidFill>
              <a:srgbClr val="008B9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3500">
              <a:solidFill>
                <a:schemeClr val="dk1"/>
              </a:solidFill>
              <a:latin typeface="Calibri"/>
              <a:ea typeface="Calibri"/>
              <a:cs typeface="Calibri"/>
              <a:sym typeface="Calibri"/>
            </a:endParaRPr>
          </a:p>
        </p:txBody>
      </p:sp>
      <p:sp>
        <p:nvSpPr>
          <p:cNvPr id="563" name="Google Shape;563;g211fa14bd0a_2_109"/>
          <p:cNvSpPr txBox="1"/>
          <p:nvPr/>
        </p:nvSpPr>
        <p:spPr>
          <a:xfrm>
            <a:off x="8803200" y="6111463"/>
            <a:ext cx="29451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latin typeface="Century Gothic"/>
                <a:ea typeface="Century Gothic"/>
                <a:cs typeface="Century Gothic"/>
                <a:sym typeface="Century Gothic"/>
              </a:rPr>
              <a:t>Umbrellas over CityPlace Doral</a:t>
            </a:r>
            <a:endParaRPr sz="1200" b="1">
              <a:solidFill>
                <a:schemeClr val="lt1"/>
              </a:solidFill>
              <a:latin typeface="Century Gothic"/>
              <a:ea typeface="Century Gothic"/>
              <a:cs typeface="Century Gothic"/>
              <a:sym typeface="Century Gothic"/>
            </a:endParaRPr>
          </a:p>
        </p:txBody>
      </p:sp>
      <p:sp>
        <p:nvSpPr>
          <p:cNvPr id="564" name="Google Shape;564;g211fa14bd0a_2_109"/>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Placemaking &amp; Art in Public Places</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8"/>
        <p:cNvGrpSpPr/>
        <p:nvPr/>
      </p:nvGrpSpPr>
      <p:grpSpPr>
        <a:xfrm>
          <a:off x="0" y="0"/>
          <a:ext cx="0" cy="0"/>
          <a:chOff x="0" y="0"/>
          <a:chExt cx="0" cy="0"/>
        </a:xfrm>
      </p:grpSpPr>
      <p:pic>
        <p:nvPicPr>
          <p:cNvPr id="569" name="Google Shape;569;g211fa14bd0a_2_221"/>
          <p:cNvPicPr preferRelativeResize="0"/>
          <p:nvPr/>
        </p:nvPicPr>
        <p:blipFill rotWithShape="1">
          <a:blip r:embed="rId3">
            <a:alphaModFix/>
          </a:blip>
          <a:srcRect r="4076"/>
          <a:stretch/>
        </p:blipFill>
        <p:spPr>
          <a:xfrm>
            <a:off x="3556000" y="1231075"/>
            <a:ext cx="8636000" cy="5626925"/>
          </a:xfrm>
          <a:prstGeom prst="rect">
            <a:avLst/>
          </a:prstGeom>
          <a:noFill/>
          <a:ln>
            <a:noFill/>
          </a:ln>
        </p:spPr>
      </p:pic>
      <p:sp>
        <p:nvSpPr>
          <p:cNvPr id="570" name="Google Shape;570;g211fa14bd0a_2_221"/>
          <p:cNvSpPr txBox="1"/>
          <p:nvPr/>
        </p:nvSpPr>
        <p:spPr>
          <a:xfrm>
            <a:off x="260500" y="1594800"/>
            <a:ext cx="57045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lt1"/>
                </a:solidFill>
                <a:highlight>
                  <a:srgbClr val="917991"/>
                </a:highlight>
                <a:latin typeface="Calibri"/>
                <a:ea typeface="Calibri"/>
                <a:cs typeface="Calibri"/>
                <a:sym typeface="Calibri"/>
              </a:rPr>
              <a:t>Integrated Strategic Art in Public Places</a:t>
            </a:r>
            <a:endParaRPr b="1">
              <a:solidFill>
                <a:schemeClr val="lt1"/>
              </a:solidFill>
              <a:highlight>
                <a:srgbClr val="917991"/>
              </a:highlight>
              <a:latin typeface="Calibri"/>
              <a:ea typeface="Calibri"/>
              <a:cs typeface="Calibri"/>
              <a:sym typeface="Calibri"/>
            </a:endParaRPr>
          </a:p>
        </p:txBody>
      </p:sp>
      <p:sp>
        <p:nvSpPr>
          <p:cNvPr id="571" name="Google Shape;571;g211fa14bd0a_2_221"/>
          <p:cNvSpPr/>
          <p:nvPr/>
        </p:nvSpPr>
        <p:spPr>
          <a:xfrm>
            <a:off x="0" y="0"/>
            <a:ext cx="12192012" cy="1504278"/>
          </a:xfrm>
          <a:prstGeom prst="flowChartDocument">
            <a:avLst/>
          </a:prstGeom>
          <a:solidFill>
            <a:srgbClr val="917990"/>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572" name="Google Shape;572;g211fa14bd0a_2_221"/>
          <p:cNvPicPr preferRelativeResize="0"/>
          <p:nvPr/>
        </p:nvPicPr>
        <p:blipFill rotWithShape="1">
          <a:blip r:embed="rId4">
            <a:alphaModFix/>
          </a:blip>
          <a:srcRect/>
          <a:stretch/>
        </p:blipFill>
        <p:spPr>
          <a:xfrm>
            <a:off x="174200" y="163275"/>
            <a:ext cx="1067800" cy="1067800"/>
          </a:xfrm>
          <a:prstGeom prst="rect">
            <a:avLst/>
          </a:prstGeom>
          <a:noFill/>
          <a:ln>
            <a:noFill/>
          </a:ln>
        </p:spPr>
      </p:pic>
      <p:pic>
        <p:nvPicPr>
          <p:cNvPr id="573" name="Google Shape;573;g211fa14bd0a_2_221"/>
          <p:cNvPicPr preferRelativeResize="0"/>
          <p:nvPr/>
        </p:nvPicPr>
        <p:blipFill rotWithShape="1">
          <a:blip r:embed="rId5">
            <a:alphaModFix/>
          </a:blip>
          <a:srcRect l="36278" r="36054" b="36892"/>
          <a:stretch/>
        </p:blipFill>
        <p:spPr>
          <a:xfrm>
            <a:off x="11180675" y="118425"/>
            <a:ext cx="881751" cy="938799"/>
          </a:xfrm>
          <a:prstGeom prst="rect">
            <a:avLst/>
          </a:prstGeom>
          <a:noFill/>
          <a:ln>
            <a:noFill/>
          </a:ln>
        </p:spPr>
      </p:pic>
      <p:pic>
        <p:nvPicPr>
          <p:cNvPr id="574" name="Google Shape;574;g211fa14bd0a_2_221"/>
          <p:cNvPicPr preferRelativeResize="0"/>
          <p:nvPr/>
        </p:nvPicPr>
        <p:blipFill rotWithShape="1">
          <a:blip r:embed="rId6">
            <a:alphaModFix/>
          </a:blip>
          <a:srcRect t="11206" b="15688"/>
          <a:stretch/>
        </p:blipFill>
        <p:spPr>
          <a:xfrm>
            <a:off x="367000" y="1931100"/>
            <a:ext cx="3041024" cy="1438350"/>
          </a:xfrm>
          <a:prstGeom prst="rect">
            <a:avLst/>
          </a:prstGeom>
          <a:noFill/>
          <a:ln>
            <a:noFill/>
          </a:ln>
        </p:spPr>
      </p:pic>
      <p:sp>
        <p:nvSpPr>
          <p:cNvPr id="575" name="Google Shape;575;g211fa14bd0a_2_221"/>
          <p:cNvSpPr txBox="1"/>
          <p:nvPr/>
        </p:nvSpPr>
        <p:spPr>
          <a:xfrm>
            <a:off x="408950" y="2862725"/>
            <a:ext cx="2945100" cy="314700"/>
          </a:xfrm>
          <a:prstGeom prst="rect">
            <a:avLst/>
          </a:prstGeom>
          <a:noFill/>
          <a:ln w="38100" cap="flat" cmpd="sng">
            <a:solidFill>
              <a:srgbClr val="008B9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3500">
              <a:solidFill>
                <a:schemeClr val="dk1"/>
              </a:solidFill>
              <a:latin typeface="Calibri"/>
              <a:ea typeface="Calibri"/>
              <a:cs typeface="Calibri"/>
              <a:sym typeface="Calibri"/>
            </a:endParaRPr>
          </a:p>
        </p:txBody>
      </p:sp>
      <p:sp>
        <p:nvSpPr>
          <p:cNvPr id="576" name="Google Shape;576;g211fa14bd0a_2_221"/>
          <p:cNvSpPr txBox="1"/>
          <p:nvPr/>
        </p:nvSpPr>
        <p:spPr>
          <a:xfrm>
            <a:off x="9125475" y="5849350"/>
            <a:ext cx="1934700" cy="7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chemeClr val="lt1"/>
                </a:solidFill>
                <a:latin typeface="Century Gothic"/>
                <a:ea typeface="Century Gothic"/>
                <a:cs typeface="Century Gothic"/>
                <a:sym typeface="Century Gothic"/>
              </a:rPr>
              <a:t>Calle Ocho, Little Havana, Miami, Florida</a:t>
            </a: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200" b="1">
              <a:solidFill>
                <a:schemeClr val="lt1"/>
              </a:solidFill>
              <a:latin typeface="Century Gothic"/>
              <a:ea typeface="Century Gothic"/>
              <a:cs typeface="Century Gothic"/>
              <a:sym typeface="Century Gothic"/>
            </a:endParaRPr>
          </a:p>
        </p:txBody>
      </p:sp>
      <p:sp>
        <p:nvSpPr>
          <p:cNvPr id="577" name="Google Shape;577;g211fa14bd0a_2_221"/>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Placemaking &amp; Art in Public Places</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1"/>
        <p:cNvGrpSpPr/>
        <p:nvPr/>
      </p:nvGrpSpPr>
      <p:grpSpPr>
        <a:xfrm>
          <a:off x="0" y="0"/>
          <a:ext cx="0" cy="0"/>
          <a:chOff x="0" y="0"/>
          <a:chExt cx="0" cy="0"/>
        </a:xfrm>
      </p:grpSpPr>
      <p:pic>
        <p:nvPicPr>
          <p:cNvPr id="582" name="Google Shape;582;g211fa14bd0a_2_95"/>
          <p:cNvPicPr preferRelativeResize="0"/>
          <p:nvPr/>
        </p:nvPicPr>
        <p:blipFill rotWithShape="1">
          <a:blip r:embed="rId3">
            <a:alphaModFix/>
          </a:blip>
          <a:srcRect l="2286"/>
          <a:stretch/>
        </p:blipFill>
        <p:spPr>
          <a:xfrm>
            <a:off x="3556000" y="1141100"/>
            <a:ext cx="8636000" cy="5716900"/>
          </a:xfrm>
          <a:prstGeom prst="rect">
            <a:avLst/>
          </a:prstGeom>
          <a:noFill/>
          <a:ln>
            <a:noFill/>
          </a:ln>
        </p:spPr>
      </p:pic>
      <p:sp>
        <p:nvSpPr>
          <p:cNvPr id="583" name="Google Shape;583;g211fa14bd0a_2_95"/>
          <p:cNvSpPr txBox="1"/>
          <p:nvPr/>
        </p:nvSpPr>
        <p:spPr>
          <a:xfrm>
            <a:off x="260500" y="1594800"/>
            <a:ext cx="5898900" cy="73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lt1"/>
                </a:solidFill>
                <a:highlight>
                  <a:srgbClr val="917991"/>
                </a:highlight>
                <a:latin typeface="Calibri"/>
                <a:ea typeface="Calibri"/>
                <a:cs typeface="Calibri"/>
                <a:sym typeface="Calibri"/>
              </a:rPr>
              <a:t>Integrated Strategic Art in Public Place</a:t>
            </a:r>
            <a:r>
              <a:rPr lang="en-US" sz="1300" b="1">
                <a:solidFill>
                  <a:schemeClr val="lt1"/>
                </a:solidFill>
                <a:highlight>
                  <a:srgbClr val="917991"/>
                </a:highlight>
                <a:latin typeface="Calibri"/>
                <a:ea typeface="Calibri"/>
                <a:cs typeface="Calibri"/>
                <a:sym typeface="Calibri"/>
              </a:rPr>
              <a:t>s</a:t>
            </a:r>
            <a:endParaRPr sz="1300" b="1">
              <a:solidFill>
                <a:schemeClr val="lt1"/>
              </a:solidFill>
              <a:highlight>
                <a:srgbClr val="917991"/>
              </a:highlight>
              <a:latin typeface="Calibri"/>
              <a:ea typeface="Calibri"/>
              <a:cs typeface="Calibri"/>
              <a:sym typeface="Calibri"/>
            </a:endParaRPr>
          </a:p>
        </p:txBody>
      </p:sp>
      <p:sp>
        <p:nvSpPr>
          <p:cNvPr id="584" name="Google Shape;584;g211fa14bd0a_2_95"/>
          <p:cNvSpPr/>
          <p:nvPr/>
        </p:nvSpPr>
        <p:spPr>
          <a:xfrm>
            <a:off x="0" y="0"/>
            <a:ext cx="12192012" cy="1504278"/>
          </a:xfrm>
          <a:prstGeom prst="flowChartDocument">
            <a:avLst/>
          </a:prstGeom>
          <a:solidFill>
            <a:srgbClr val="917990"/>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585" name="Google Shape;585;g211fa14bd0a_2_95"/>
          <p:cNvPicPr preferRelativeResize="0"/>
          <p:nvPr/>
        </p:nvPicPr>
        <p:blipFill rotWithShape="1">
          <a:blip r:embed="rId4">
            <a:alphaModFix/>
          </a:blip>
          <a:srcRect/>
          <a:stretch/>
        </p:blipFill>
        <p:spPr>
          <a:xfrm>
            <a:off x="174200" y="163275"/>
            <a:ext cx="1067800" cy="1067800"/>
          </a:xfrm>
          <a:prstGeom prst="rect">
            <a:avLst/>
          </a:prstGeom>
          <a:noFill/>
          <a:ln>
            <a:noFill/>
          </a:ln>
        </p:spPr>
      </p:pic>
      <p:pic>
        <p:nvPicPr>
          <p:cNvPr id="586" name="Google Shape;586;g211fa14bd0a_2_95"/>
          <p:cNvPicPr preferRelativeResize="0"/>
          <p:nvPr/>
        </p:nvPicPr>
        <p:blipFill rotWithShape="1">
          <a:blip r:embed="rId5">
            <a:alphaModFix/>
          </a:blip>
          <a:srcRect l="36278" r="36054" b="36892"/>
          <a:stretch/>
        </p:blipFill>
        <p:spPr>
          <a:xfrm>
            <a:off x="11180675" y="118425"/>
            <a:ext cx="881751" cy="938799"/>
          </a:xfrm>
          <a:prstGeom prst="rect">
            <a:avLst/>
          </a:prstGeom>
          <a:noFill/>
          <a:ln>
            <a:noFill/>
          </a:ln>
        </p:spPr>
      </p:pic>
      <p:pic>
        <p:nvPicPr>
          <p:cNvPr id="587" name="Google Shape;587;g211fa14bd0a_2_95"/>
          <p:cNvPicPr preferRelativeResize="0"/>
          <p:nvPr/>
        </p:nvPicPr>
        <p:blipFill rotWithShape="1">
          <a:blip r:embed="rId6">
            <a:alphaModFix/>
          </a:blip>
          <a:srcRect t="11206" b="15688"/>
          <a:stretch/>
        </p:blipFill>
        <p:spPr>
          <a:xfrm>
            <a:off x="367000" y="1931100"/>
            <a:ext cx="3041024" cy="1438350"/>
          </a:xfrm>
          <a:prstGeom prst="rect">
            <a:avLst/>
          </a:prstGeom>
          <a:noFill/>
          <a:ln>
            <a:noFill/>
          </a:ln>
        </p:spPr>
      </p:pic>
      <p:sp>
        <p:nvSpPr>
          <p:cNvPr id="588" name="Google Shape;588;g211fa14bd0a_2_95"/>
          <p:cNvSpPr txBox="1"/>
          <p:nvPr/>
        </p:nvSpPr>
        <p:spPr>
          <a:xfrm>
            <a:off x="408950" y="2862725"/>
            <a:ext cx="2945100" cy="314700"/>
          </a:xfrm>
          <a:prstGeom prst="rect">
            <a:avLst/>
          </a:prstGeom>
          <a:noFill/>
          <a:ln w="38100" cap="flat" cmpd="sng">
            <a:solidFill>
              <a:srgbClr val="008B9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3500">
              <a:solidFill>
                <a:schemeClr val="dk1"/>
              </a:solidFill>
              <a:latin typeface="Calibri"/>
              <a:ea typeface="Calibri"/>
              <a:cs typeface="Calibri"/>
              <a:sym typeface="Calibri"/>
            </a:endParaRPr>
          </a:p>
        </p:txBody>
      </p:sp>
      <p:sp>
        <p:nvSpPr>
          <p:cNvPr id="589" name="Google Shape;589;g211fa14bd0a_2_95"/>
          <p:cNvSpPr txBox="1"/>
          <p:nvPr/>
        </p:nvSpPr>
        <p:spPr>
          <a:xfrm>
            <a:off x="8803200" y="6111463"/>
            <a:ext cx="29451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chemeClr val="lt1"/>
                </a:solidFill>
                <a:latin typeface="Century Gothic"/>
                <a:ea typeface="Century Gothic"/>
                <a:cs typeface="Century Gothic"/>
                <a:sym typeface="Century Gothic"/>
              </a:rPr>
              <a:t>The Broward Lighting Project</a:t>
            </a: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200" b="1">
              <a:solidFill>
                <a:schemeClr val="lt1"/>
              </a:solidFill>
              <a:latin typeface="Century Gothic"/>
              <a:ea typeface="Century Gothic"/>
              <a:cs typeface="Century Gothic"/>
              <a:sym typeface="Century Gothic"/>
            </a:endParaRPr>
          </a:p>
        </p:txBody>
      </p:sp>
      <p:sp>
        <p:nvSpPr>
          <p:cNvPr id="590" name="Google Shape;590;g211fa14bd0a_2_95"/>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Placemaking &amp; Art in Public Places</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4"/>
        <p:cNvGrpSpPr/>
        <p:nvPr/>
      </p:nvGrpSpPr>
      <p:grpSpPr>
        <a:xfrm>
          <a:off x="0" y="0"/>
          <a:ext cx="0" cy="0"/>
          <a:chOff x="0" y="0"/>
          <a:chExt cx="0" cy="0"/>
        </a:xfrm>
      </p:grpSpPr>
      <p:sp>
        <p:nvSpPr>
          <p:cNvPr id="595" name="Google Shape;595;g211fa14bd0a_0_501"/>
          <p:cNvSpPr/>
          <p:nvPr/>
        </p:nvSpPr>
        <p:spPr>
          <a:xfrm>
            <a:off x="0" y="0"/>
            <a:ext cx="12192012" cy="1504278"/>
          </a:xfrm>
          <a:prstGeom prst="flowChartDocument">
            <a:avLst/>
          </a:prstGeom>
          <a:solidFill>
            <a:srgbClr val="917991"/>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EA9999"/>
              </a:highlight>
              <a:latin typeface="Calibri"/>
              <a:ea typeface="Calibri"/>
              <a:cs typeface="Calibri"/>
              <a:sym typeface="Calibri"/>
            </a:endParaRPr>
          </a:p>
        </p:txBody>
      </p:sp>
      <p:pic>
        <p:nvPicPr>
          <p:cNvPr id="596" name="Google Shape;596;g211fa14bd0a_0_501"/>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597" name="Google Shape;597;g211fa14bd0a_0_501"/>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598" name="Google Shape;598;g211fa14bd0a_0_501"/>
          <p:cNvSpPr txBox="1"/>
          <p:nvPr/>
        </p:nvSpPr>
        <p:spPr>
          <a:xfrm>
            <a:off x="-771075" y="7829663"/>
            <a:ext cx="9034800" cy="260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Recommendations</a:t>
            </a: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Transform Swain Boulevard into a vibrant, walkable, downtown, with sense of identity unique to Greenacres</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Initial investments by the City of Greenacres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community center</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Streetscape improvements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commercial buildings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Provide placemaking</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Private sector investment to follow</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Unify and simplify zoning districts around Swain</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Update zoning language to allow low-density walkable developments (townhomes, retail, live/work mixed-use)</a:t>
            </a:r>
            <a:endParaRPr sz="1800" b="1" i="0" u="none" strike="noStrike" cap="none">
              <a:solidFill>
                <a:schemeClr val="dk1"/>
              </a:solidFill>
              <a:latin typeface="Century Gothic"/>
              <a:ea typeface="Century Gothic"/>
              <a:cs typeface="Century Gothic"/>
              <a:sym typeface="Century Gothic"/>
            </a:endParaRPr>
          </a:p>
        </p:txBody>
      </p:sp>
      <p:sp>
        <p:nvSpPr>
          <p:cNvPr id="599" name="Google Shape;599;g211fa14bd0a_0_501"/>
          <p:cNvSpPr txBox="1"/>
          <p:nvPr/>
        </p:nvSpPr>
        <p:spPr>
          <a:xfrm>
            <a:off x="1329100" y="347025"/>
            <a:ext cx="9122400" cy="762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Placemaking &amp; Art in Public Places</a:t>
            </a:r>
            <a:endParaRPr sz="2900" b="1" i="0" u="none" strike="noStrike" cap="none">
              <a:solidFill>
                <a:schemeClr val="lt1"/>
              </a:solidFill>
              <a:latin typeface="Century Gothic"/>
              <a:ea typeface="Century Gothic"/>
              <a:cs typeface="Century Gothic"/>
              <a:sym typeface="Century Gothic"/>
            </a:endParaRPr>
          </a:p>
        </p:txBody>
      </p:sp>
      <p:sp>
        <p:nvSpPr>
          <p:cNvPr id="600" name="Google Shape;600;g211fa14bd0a_0_501"/>
          <p:cNvSpPr txBox="1"/>
          <p:nvPr/>
        </p:nvSpPr>
        <p:spPr>
          <a:xfrm>
            <a:off x="384450" y="1564714"/>
            <a:ext cx="46728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Century Gothic"/>
                <a:ea typeface="Century Gothic"/>
                <a:cs typeface="Century Gothic"/>
                <a:sym typeface="Century Gothic"/>
              </a:rPr>
              <a:t>FUNDING</a:t>
            </a:r>
            <a:endParaRPr sz="3000" b="1">
              <a:solidFill>
                <a:schemeClr val="dk1"/>
              </a:solidFill>
              <a:latin typeface="Century Gothic"/>
              <a:ea typeface="Century Gothic"/>
              <a:cs typeface="Century Gothic"/>
              <a:sym typeface="Century Gothic"/>
            </a:endParaRPr>
          </a:p>
        </p:txBody>
      </p:sp>
      <p:sp>
        <p:nvSpPr>
          <p:cNvPr id="601" name="Google Shape;601;g211fa14bd0a_0_501"/>
          <p:cNvSpPr txBox="1"/>
          <p:nvPr/>
        </p:nvSpPr>
        <p:spPr>
          <a:xfrm>
            <a:off x="384450" y="2176175"/>
            <a:ext cx="11423100" cy="43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In implementing a mixed-use code update to apply to development nodes in the </a:t>
            </a:r>
            <a:r>
              <a:rPr lang="en-US" sz="2400" b="1">
                <a:solidFill>
                  <a:schemeClr val="dk1"/>
                </a:solidFill>
                <a:latin typeface="Century Gothic"/>
                <a:ea typeface="Century Gothic"/>
                <a:cs typeface="Century Gothic"/>
                <a:sym typeface="Century Gothic"/>
              </a:rPr>
              <a:t>identified strategic areas throughout the City</a:t>
            </a:r>
            <a:r>
              <a:rPr lang="en-US" sz="2400">
                <a:solidFill>
                  <a:schemeClr val="dk1"/>
                </a:solidFill>
                <a:latin typeface="Century Gothic"/>
                <a:ea typeface="Century Gothic"/>
                <a:cs typeface="Century Gothic"/>
                <a:sym typeface="Century Gothic"/>
              </a:rPr>
              <a:t>, it creates additional opportunities for new developments to pay into the Art in Public Places fund. With additional contributions, the city can capitalize on placement of art and enhancement of community assets using this fund.  </a:t>
            </a:r>
            <a:endParaRPr sz="24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There are grant opportunities available for placemaking initiatives including the following:</a:t>
            </a:r>
            <a:endParaRPr sz="24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1371600" lvl="0" indent="-3810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Community Placemaking Grants, Project for Public Spaces </a:t>
            </a:r>
            <a:endParaRPr sz="2400">
              <a:solidFill>
                <a:schemeClr val="dk1"/>
              </a:solidFill>
              <a:latin typeface="Century Gothic"/>
              <a:ea typeface="Century Gothic"/>
              <a:cs typeface="Century Gothic"/>
              <a:sym typeface="Century Gothic"/>
            </a:endParaRPr>
          </a:p>
          <a:p>
            <a:pPr marL="1371600" lvl="0" indent="-3810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Our Town, </a:t>
            </a:r>
            <a:r>
              <a:rPr lang="en-US" sz="2400" b="1">
                <a:solidFill>
                  <a:schemeClr val="dk1"/>
                </a:solidFill>
                <a:latin typeface="Century Gothic"/>
                <a:ea typeface="Century Gothic"/>
                <a:cs typeface="Century Gothic"/>
                <a:sym typeface="Century Gothic"/>
              </a:rPr>
              <a:t>National Endowment for the Arts </a:t>
            </a:r>
            <a:endParaRPr sz="24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g2c40962d662_0_23"/>
          <p:cNvSpPr/>
          <p:nvPr/>
        </p:nvSpPr>
        <p:spPr>
          <a:xfrm>
            <a:off x="0" y="0"/>
            <a:ext cx="12192012" cy="1504278"/>
          </a:xfrm>
          <a:prstGeom prst="flowChartDocument">
            <a:avLst/>
          </a:prstGeom>
          <a:solidFill>
            <a:srgbClr val="008B92"/>
          </a:solidFill>
          <a:ln w="9525" cap="flat" cmpd="sng">
            <a:solidFill>
              <a:schemeClr val="dk2"/>
            </a:solidFill>
            <a:prstDash val="solid"/>
            <a:round/>
            <a:headEnd type="none" w="sm" len="sm"/>
            <a:tailEnd type="none" w="sm" len="sm"/>
          </a:ln>
          <a:effectLst>
            <a:outerShdw blurRad="57150" dist="28575" algn="bl" rotWithShape="0">
              <a:srgbClr val="134F5C">
                <a:alpha val="49803"/>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127" name="Google Shape;127;g2c40962d662_0_23"/>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128" name="Google Shape;128;g2c40962d662_0_23"/>
          <p:cNvPicPr preferRelativeResize="0"/>
          <p:nvPr/>
        </p:nvPicPr>
        <p:blipFill rotWithShape="1">
          <a:blip r:embed="rId4">
            <a:alphaModFix/>
          </a:blip>
          <a:srcRect l="36278" r="36053" b="36892"/>
          <a:stretch/>
        </p:blipFill>
        <p:spPr>
          <a:xfrm>
            <a:off x="11180675" y="118425"/>
            <a:ext cx="881751" cy="938799"/>
          </a:xfrm>
          <a:prstGeom prst="rect">
            <a:avLst/>
          </a:prstGeom>
          <a:noFill/>
          <a:ln>
            <a:noFill/>
          </a:ln>
        </p:spPr>
      </p:pic>
      <p:sp>
        <p:nvSpPr>
          <p:cNvPr id="129" name="Google Shape;129;g2c40962d662_0_23"/>
          <p:cNvSpPr txBox="1"/>
          <p:nvPr/>
        </p:nvSpPr>
        <p:spPr>
          <a:xfrm>
            <a:off x="2107500" y="3657436"/>
            <a:ext cx="7941756" cy="15042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C343D"/>
              </a:buClr>
              <a:buSzPts val="2400"/>
              <a:buFont typeface="Century Gothic"/>
              <a:buAutoNum type="arabicPeriod"/>
            </a:pPr>
            <a:r>
              <a:rPr lang="en-US" sz="2400" b="1" i="0" u="none" strike="noStrike" cap="none" dirty="0">
                <a:solidFill>
                  <a:srgbClr val="0C343D"/>
                </a:solidFill>
                <a:latin typeface="Century Gothic"/>
                <a:ea typeface="Century Gothic"/>
                <a:cs typeface="Century Gothic"/>
                <a:sym typeface="Century Gothic"/>
              </a:rPr>
              <a:t>Identify a </a:t>
            </a:r>
            <a:r>
              <a:rPr lang="en-US" sz="2400" b="1" dirty="0">
                <a:solidFill>
                  <a:srgbClr val="0C343D"/>
                </a:solidFill>
                <a:latin typeface="Century Gothic"/>
                <a:ea typeface="Century Gothic"/>
                <a:cs typeface="Century Gothic"/>
                <a:sym typeface="Century Gothic"/>
              </a:rPr>
              <a:t>S</a:t>
            </a:r>
            <a:r>
              <a:rPr lang="en-US" sz="2400" b="1" i="0" u="none" strike="noStrike" cap="none" dirty="0">
                <a:solidFill>
                  <a:srgbClr val="0C343D"/>
                </a:solidFill>
                <a:latin typeface="Century Gothic"/>
                <a:ea typeface="Century Gothic"/>
                <a:cs typeface="Century Gothic"/>
                <a:sym typeface="Century Gothic"/>
              </a:rPr>
              <a:t>ite for a </a:t>
            </a:r>
            <a:r>
              <a:rPr lang="en-US" sz="2400" b="1" dirty="0">
                <a:solidFill>
                  <a:srgbClr val="0C343D"/>
                </a:solidFill>
                <a:latin typeface="Century Gothic"/>
                <a:ea typeface="Century Gothic"/>
                <a:cs typeface="Century Gothic"/>
                <a:sym typeface="Century Gothic"/>
              </a:rPr>
              <a:t>V</a:t>
            </a:r>
            <a:r>
              <a:rPr lang="en-US" sz="2400" b="1" i="0" u="none" strike="noStrike" cap="none" dirty="0">
                <a:solidFill>
                  <a:srgbClr val="0C343D"/>
                </a:solidFill>
                <a:latin typeface="Century Gothic"/>
                <a:ea typeface="Century Gothic"/>
                <a:cs typeface="Century Gothic"/>
                <a:sym typeface="Century Gothic"/>
              </a:rPr>
              <a:t>ibrant </a:t>
            </a:r>
            <a:r>
              <a:rPr lang="en-US" sz="2400" b="1" dirty="0">
                <a:solidFill>
                  <a:srgbClr val="0C343D"/>
                </a:solidFill>
                <a:latin typeface="Century Gothic"/>
                <a:ea typeface="Century Gothic"/>
                <a:cs typeface="Century Gothic"/>
                <a:sym typeface="Century Gothic"/>
              </a:rPr>
              <a:t>D</a:t>
            </a:r>
            <a:r>
              <a:rPr lang="en-US" sz="2400" b="1" i="0" u="none" strike="noStrike" cap="none" dirty="0">
                <a:solidFill>
                  <a:srgbClr val="0C343D"/>
                </a:solidFill>
                <a:latin typeface="Century Gothic"/>
                <a:ea typeface="Century Gothic"/>
                <a:cs typeface="Century Gothic"/>
                <a:sym typeface="Century Gothic"/>
              </a:rPr>
              <a:t>owntown</a:t>
            </a:r>
            <a:endParaRPr sz="2400" b="1" i="0" u="none" strike="noStrike" cap="none" dirty="0">
              <a:solidFill>
                <a:srgbClr val="0C343D"/>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1000" b="1" dirty="0">
              <a:solidFill>
                <a:srgbClr val="0C343D"/>
              </a:solidFill>
              <a:latin typeface="Century Gothic"/>
              <a:ea typeface="Century Gothic"/>
              <a:cs typeface="Century Gothic"/>
              <a:sym typeface="Century Gothic"/>
            </a:endParaRPr>
          </a:p>
          <a:p>
            <a:pPr marL="533400" lvl="0" indent="-457200" algn="l" rtl="0">
              <a:spcBef>
                <a:spcPts val="0"/>
              </a:spcBef>
              <a:spcAft>
                <a:spcPts val="0"/>
              </a:spcAft>
              <a:buClr>
                <a:srgbClr val="0C343D"/>
              </a:buClr>
              <a:buSzPts val="2400"/>
              <a:buFont typeface="+mj-lt"/>
              <a:buAutoNum type="arabicPeriod" startAt="2"/>
            </a:pPr>
            <a:r>
              <a:rPr lang="en-US" sz="2400" b="1" dirty="0">
                <a:solidFill>
                  <a:srgbClr val="0C343D"/>
                </a:solidFill>
                <a:latin typeface="Century Gothic"/>
                <a:ea typeface="Century Gothic"/>
                <a:cs typeface="Century Gothic"/>
                <a:sym typeface="Century Gothic"/>
              </a:rPr>
              <a:t>Provide Recommendations for Future Growth</a:t>
            </a:r>
            <a:endParaRPr sz="2400" b="1" dirty="0">
              <a:solidFill>
                <a:srgbClr val="0C343D"/>
              </a:solidFill>
              <a:latin typeface="Century Gothic"/>
              <a:ea typeface="Century Gothic"/>
              <a:cs typeface="Century Gothic"/>
              <a:sym typeface="Century Gothic"/>
            </a:endParaRPr>
          </a:p>
          <a:p>
            <a:pPr marL="0" lvl="0" indent="0" algn="l" rtl="0">
              <a:spcBef>
                <a:spcPts val="0"/>
              </a:spcBef>
              <a:spcAft>
                <a:spcPts val="0"/>
              </a:spcAft>
              <a:buNone/>
            </a:pPr>
            <a:endParaRPr sz="1000" b="1" dirty="0">
              <a:solidFill>
                <a:srgbClr val="0C343D"/>
              </a:solidFill>
              <a:latin typeface="Century Gothic"/>
              <a:ea typeface="Century Gothic"/>
              <a:cs typeface="Century Gothic"/>
              <a:sym typeface="Century Gothic"/>
            </a:endParaRPr>
          </a:p>
          <a:p>
            <a:pPr marL="533400" marR="0" lvl="0" indent="-457200" algn="l" rtl="0">
              <a:lnSpc>
                <a:spcPct val="100000"/>
              </a:lnSpc>
              <a:spcBef>
                <a:spcPts val="0"/>
              </a:spcBef>
              <a:spcAft>
                <a:spcPts val="0"/>
              </a:spcAft>
              <a:buClr>
                <a:srgbClr val="0C343D"/>
              </a:buClr>
              <a:buSzPts val="2400"/>
              <a:buFont typeface="+mj-lt"/>
              <a:buAutoNum type="arabicPeriod" startAt="3"/>
            </a:pPr>
            <a:r>
              <a:rPr lang="en-US" sz="2400" b="1" i="0" u="none" strike="noStrike" cap="none" dirty="0">
                <a:solidFill>
                  <a:srgbClr val="0C343D"/>
                </a:solidFill>
                <a:latin typeface="Century Gothic"/>
                <a:ea typeface="Century Gothic"/>
                <a:cs typeface="Century Gothic"/>
                <a:sym typeface="Century Gothic"/>
              </a:rPr>
              <a:t>Provide </a:t>
            </a:r>
            <a:r>
              <a:rPr lang="en-US" sz="2400" b="1" dirty="0">
                <a:solidFill>
                  <a:srgbClr val="0C343D"/>
                </a:solidFill>
                <a:latin typeface="Century Gothic"/>
                <a:ea typeface="Century Gothic"/>
                <a:cs typeface="Century Gothic"/>
                <a:sym typeface="Century Gothic"/>
              </a:rPr>
              <a:t>S</a:t>
            </a:r>
            <a:r>
              <a:rPr lang="en-US" sz="2400" b="1" i="0" u="none" strike="noStrike" cap="none" dirty="0">
                <a:solidFill>
                  <a:srgbClr val="0C343D"/>
                </a:solidFill>
                <a:latin typeface="Century Gothic"/>
                <a:ea typeface="Century Gothic"/>
                <a:cs typeface="Century Gothic"/>
                <a:sym typeface="Century Gothic"/>
              </a:rPr>
              <a:t>uggestions for </a:t>
            </a:r>
            <a:r>
              <a:rPr lang="en-US" sz="2400" b="1" dirty="0">
                <a:solidFill>
                  <a:srgbClr val="0C343D"/>
                </a:solidFill>
                <a:latin typeface="Century Gothic"/>
                <a:ea typeface="Century Gothic"/>
                <a:cs typeface="Century Gothic"/>
                <a:sym typeface="Century Gothic"/>
              </a:rPr>
              <a:t>F</a:t>
            </a:r>
            <a:r>
              <a:rPr lang="en-US" sz="2400" b="1" i="0" u="none" strike="noStrike" cap="none" dirty="0">
                <a:solidFill>
                  <a:srgbClr val="0C343D"/>
                </a:solidFill>
                <a:latin typeface="Century Gothic"/>
                <a:ea typeface="Century Gothic"/>
                <a:cs typeface="Century Gothic"/>
                <a:sym typeface="Century Gothic"/>
              </a:rPr>
              <a:t>inancing the </a:t>
            </a:r>
            <a:r>
              <a:rPr lang="en-US" sz="2400" b="1" dirty="0">
                <a:solidFill>
                  <a:srgbClr val="0C343D"/>
                </a:solidFill>
                <a:latin typeface="Century Gothic"/>
                <a:ea typeface="Century Gothic"/>
                <a:cs typeface="Century Gothic"/>
                <a:sym typeface="Century Gothic"/>
              </a:rPr>
              <a:t>P</a:t>
            </a:r>
            <a:r>
              <a:rPr lang="en-US" sz="2400" b="1" i="0" u="none" strike="noStrike" cap="none" dirty="0">
                <a:solidFill>
                  <a:srgbClr val="0C343D"/>
                </a:solidFill>
                <a:latin typeface="Century Gothic"/>
                <a:ea typeface="Century Gothic"/>
                <a:cs typeface="Century Gothic"/>
                <a:sym typeface="Century Gothic"/>
              </a:rPr>
              <a:t>roject</a:t>
            </a:r>
            <a:endParaRPr sz="2400" b="1" i="0" u="none" strike="noStrike" cap="none" dirty="0">
              <a:solidFill>
                <a:srgbClr val="0C343D"/>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000" b="1" dirty="0">
              <a:solidFill>
                <a:srgbClr val="0C343D"/>
              </a:solidFill>
              <a:latin typeface="Century Gothic"/>
              <a:ea typeface="Century Gothic"/>
              <a:cs typeface="Century Gothic"/>
              <a:sym typeface="Century Gothic"/>
            </a:endParaRPr>
          </a:p>
          <a:p>
            <a:pPr marL="533400" marR="0" lvl="0" indent="-457200" algn="l" rtl="0">
              <a:lnSpc>
                <a:spcPct val="100000"/>
              </a:lnSpc>
              <a:spcBef>
                <a:spcPts val="0"/>
              </a:spcBef>
              <a:spcAft>
                <a:spcPts val="0"/>
              </a:spcAft>
              <a:buClr>
                <a:srgbClr val="0C343D"/>
              </a:buClr>
              <a:buSzPts val="2400"/>
              <a:buFont typeface="+mj-lt"/>
              <a:buAutoNum type="arabicPeriod" startAt="4"/>
            </a:pPr>
            <a:r>
              <a:rPr lang="en-US" sz="2400" b="1" i="0" u="none" strike="noStrike" cap="none" dirty="0">
                <a:solidFill>
                  <a:srgbClr val="0C343D"/>
                </a:solidFill>
                <a:latin typeface="Century Gothic"/>
                <a:ea typeface="Century Gothic"/>
                <a:cs typeface="Century Gothic"/>
                <a:sym typeface="Century Gothic"/>
              </a:rPr>
              <a:t>Provide </a:t>
            </a:r>
            <a:r>
              <a:rPr lang="en-US" sz="2400" b="1" dirty="0">
                <a:solidFill>
                  <a:srgbClr val="0C343D"/>
                </a:solidFill>
                <a:latin typeface="Century Gothic"/>
                <a:ea typeface="Century Gothic"/>
                <a:cs typeface="Century Gothic"/>
                <a:sym typeface="Century Gothic"/>
              </a:rPr>
              <a:t>C</a:t>
            </a:r>
            <a:r>
              <a:rPr lang="en-US" sz="2400" b="1" i="0" u="none" strike="noStrike" cap="none" dirty="0">
                <a:solidFill>
                  <a:srgbClr val="0C343D"/>
                </a:solidFill>
                <a:latin typeface="Century Gothic"/>
                <a:ea typeface="Century Gothic"/>
                <a:cs typeface="Century Gothic"/>
                <a:sym typeface="Century Gothic"/>
              </a:rPr>
              <a:t>ase </a:t>
            </a:r>
            <a:r>
              <a:rPr lang="en-US" sz="2400" b="1" dirty="0">
                <a:solidFill>
                  <a:srgbClr val="0C343D"/>
                </a:solidFill>
                <a:latin typeface="Century Gothic"/>
                <a:ea typeface="Century Gothic"/>
                <a:cs typeface="Century Gothic"/>
                <a:sym typeface="Century Gothic"/>
              </a:rPr>
              <a:t>S</a:t>
            </a:r>
            <a:r>
              <a:rPr lang="en-US" sz="2400" b="1" i="0" u="none" strike="noStrike" cap="none" dirty="0">
                <a:solidFill>
                  <a:srgbClr val="0C343D"/>
                </a:solidFill>
                <a:latin typeface="Century Gothic"/>
                <a:ea typeface="Century Gothic"/>
                <a:cs typeface="Century Gothic"/>
                <a:sym typeface="Century Gothic"/>
              </a:rPr>
              <a:t>tudy </a:t>
            </a:r>
            <a:r>
              <a:rPr lang="en-US" sz="2400" b="1" dirty="0">
                <a:solidFill>
                  <a:srgbClr val="0C343D"/>
                </a:solidFill>
                <a:latin typeface="Century Gothic"/>
                <a:ea typeface="Century Gothic"/>
                <a:cs typeface="Century Gothic"/>
                <a:sym typeface="Century Gothic"/>
              </a:rPr>
              <a:t>E</a:t>
            </a:r>
            <a:r>
              <a:rPr lang="en-US" sz="2400" b="1" i="0" u="none" strike="noStrike" cap="none" dirty="0">
                <a:solidFill>
                  <a:srgbClr val="0C343D"/>
                </a:solidFill>
                <a:latin typeface="Century Gothic"/>
                <a:ea typeface="Century Gothic"/>
                <a:cs typeface="Century Gothic"/>
                <a:sym typeface="Century Gothic"/>
              </a:rPr>
              <a:t>xamples for </a:t>
            </a:r>
            <a:r>
              <a:rPr lang="en-US" sz="2400" b="1" dirty="0">
                <a:solidFill>
                  <a:srgbClr val="0C343D"/>
                </a:solidFill>
                <a:latin typeface="Century Gothic"/>
                <a:ea typeface="Century Gothic"/>
                <a:cs typeface="Century Gothic"/>
                <a:sym typeface="Century Gothic"/>
              </a:rPr>
              <a:t>I</a:t>
            </a:r>
            <a:r>
              <a:rPr lang="en-US" sz="2400" b="1" i="0" u="none" strike="noStrike" cap="none" dirty="0">
                <a:solidFill>
                  <a:srgbClr val="0C343D"/>
                </a:solidFill>
                <a:latin typeface="Century Gothic"/>
                <a:ea typeface="Century Gothic"/>
                <a:cs typeface="Century Gothic"/>
                <a:sym typeface="Century Gothic"/>
              </a:rPr>
              <a:t>mprovements</a:t>
            </a:r>
            <a:endParaRPr sz="2400" b="1" i="0" u="none" strike="noStrike" cap="none" dirty="0">
              <a:solidFill>
                <a:srgbClr val="0C343D"/>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entury Gothic"/>
              <a:ea typeface="Century Gothic"/>
              <a:cs typeface="Century Gothic"/>
              <a:sym typeface="Century Gothic"/>
            </a:endParaRPr>
          </a:p>
        </p:txBody>
      </p:sp>
      <p:sp>
        <p:nvSpPr>
          <p:cNvPr id="130" name="Google Shape;130;g2c40962d662_0_23"/>
          <p:cNvSpPr txBox="1"/>
          <p:nvPr/>
        </p:nvSpPr>
        <p:spPr>
          <a:xfrm>
            <a:off x="594450" y="1814275"/>
            <a:ext cx="11003100" cy="565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2400">
                <a:solidFill>
                  <a:schemeClr val="dk1"/>
                </a:solidFill>
                <a:latin typeface="Montserrat"/>
                <a:ea typeface="Montserrat"/>
                <a:cs typeface="Montserrat"/>
                <a:sym typeface="Montserrat"/>
              </a:rPr>
              <a:t>At-large, the overarching mission for the City and this project is to </a:t>
            </a:r>
            <a:r>
              <a:rPr lang="en-US" sz="2400" b="1">
                <a:solidFill>
                  <a:srgbClr val="008893"/>
                </a:solidFill>
                <a:latin typeface="Montserrat"/>
                <a:ea typeface="Montserrat"/>
                <a:cs typeface="Montserrat"/>
                <a:sym typeface="Montserrat"/>
              </a:rPr>
              <a:t>foster economic growth, create employment opportunities, </a:t>
            </a:r>
            <a:r>
              <a:rPr lang="en-US" sz="2400">
                <a:solidFill>
                  <a:schemeClr val="dk1"/>
                </a:solidFill>
                <a:latin typeface="Montserrat"/>
                <a:ea typeface="Montserrat"/>
                <a:cs typeface="Montserrat"/>
                <a:sym typeface="Montserrat"/>
              </a:rPr>
              <a:t>and</a:t>
            </a:r>
            <a:r>
              <a:rPr lang="en-US" sz="2400">
                <a:solidFill>
                  <a:srgbClr val="008893"/>
                </a:solidFill>
                <a:latin typeface="Montserrat"/>
                <a:ea typeface="Montserrat"/>
                <a:cs typeface="Montserrat"/>
                <a:sym typeface="Montserrat"/>
              </a:rPr>
              <a:t> </a:t>
            </a:r>
            <a:r>
              <a:rPr lang="en-US" sz="2400" b="1">
                <a:solidFill>
                  <a:srgbClr val="008893"/>
                </a:solidFill>
                <a:latin typeface="Montserrat"/>
                <a:ea typeface="Montserrat"/>
                <a:cs typeface="Montserrat"/>
                <a:sym typeface="Montserrat"/>
              </a:rPr>
              <a:t>cultivate investment prospects</a:t>
            </a:r>
            <a:r>
              <a:rPr lang="en-US" sz="2400">
                <a:solidFill>
                  <a:srgbClr val="008893"/>
                </a:solidFill>
                <a:latin typeface="Montserrat"/>
                <a:ea typeface="Montserrat"/>
                <a:cs typeface="Montserrat"/>
                <a:sym typeface="Montserrat"/>
              </a:rPr>
              <a:t> </a:t>
            </a:r>
            <a:r>
              <a:rPr lang="en-US" sz="2400">
                <a:solidFill>
                  <a:schemeClr val="dk1"/>
                </a:solidFill>
                <a:latin typeface="Montserrat"/>
                <a:ea typeface="Montserrat"/>
                <a:cs typeface="Montserrat"/>
                <a:sym typeface="Montserrat"/>
              </a:rPr>
              <a:t>while safeguarding the </a:t>
            </a:r>
            <a:r>
              <a:rPr lang="en-US" sz="2400" b="1">
                <a:solidFill>
                  <a:srgbClr val="008893"/>
                </a:solidFill>
                <a:latin typeface="Montserrat"/>
                <a:ea typeface="Montserrat"/>
                <a:cs typeface="Montserrat"/>
                <a:sym typeface="Montserrat"/>
              </a:rPr>
              <a:t>community’s quality of life </a:t>
            </a:r>
            <a:r>
              <a:rPr lang="en-US" sz="2400">
                <a:solidFill>
                  <a:schemeClr val="dk1"/>
                </a:solidFill>
                <a:latin typeface="Montserrat"/>
                <a:ea typeface="Montserrat"/>
                <a:cs typeface="Montserrat"/>
                <a:sym typeface="Montserrat"/>
              </a:rPr>
              <a:t>through sustainable practices</a:t>
            </a:r>
            <a:endParaRPr sz="4100">
              <a:solidFill>
                <a:schemeClr val="dk1"/>
              </a:solidFill>
              <a:latin typeface="Calibri"/>
              <a:ea typeface="Calibri"/>
              <a:cs typeface="Calibri"/>
              <a:sym typeface="Calibri"/>
            </a:endParaRPr>
          </a:p>
        </p:txBody>
      </p:sp>
      <p:sp>
        <p:nvSpPr>
          <p:cNvPr id="131" name="Google Shape;131;g2c40962d662_0_23"/>
          <p:cNvSpPr txBox="1"/>
          <p:nvPr/>
        </p:nvSpPr>
        <p:spPr>
          <a:xfrm>
            <a:off x="1534800" y="371138"/>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Goals</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5"/>
        <p:cNvGrpSpPr/>
        <p:nvPr/>
      </p:nvGrpSpPr>
      <p:grpSpPr>
        <a:xfrm>
          <a:off x="0" y="0"/>
          <a:ext cx="0" cy="0"/>
          <a:chOff x="0" y="0"/>
          <a:chExt cx="0" cy="0"/>
        </a:xfrm>
      </p:grpSpPr>
      <p:sp>
        <p:nvSpPr>
          <p:cNvPr id="606" name="Google Shape;606;g2e6dc761c8d_0_28"/>
          <p:cNvSpPr/>
          <p:nvPr/>
        </p:nvSpPr>
        <p:spPr>
          <a:xfrm>
            <a:off x="0" y="0"/>
            <a:ext cx="12192012" cy="1504278"/>
          </a:xfrm>
          <a:prstGeom prst="flowChartDocument">
            <a:avLst/>
          </a:prstGeom>
          <a:solidFill>
            <a:srgbClr val="45818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607" name="Google Shape;607;g2e6dc761c8d_0_28"/>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608" name="Google Shape;608;g2e6dc761c8d_0_28"/>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609" name="Google Shape;609;g2e6dc761c8d_0_28"/>
          <p:cNvSpPr txBox="1"/>
          <p:nvPr/>
        </p:nvSpPr>
        <p:spPr>
          <a:xfrm>
            <a:off x="3244300" y="8334513"/>
            <a:ext cx="9034800" cy="260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Recommendations</a:t>
            </a: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Transform Swain Boulevard into a vibrant, walkable, downtown, with sense of identity unique to Greenacres</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Initial investments by the City of Greenacres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community center</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Streetscape improvements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commercial buildings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Provide placemaking</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Private sector investment to follow</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Unify and simplify zoning districts around Swain</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Update zoning language to allow low-density walkable developments (townhomes, retail, live/work mixed-use)</a:t>
            </a:r>
            <a:endParaRPr sz="1800" b="1" i="0" u="none" strike="noStrike" cap="none">
              <a:solidFill>
                <a:schemeClr val="dk1"/>
              </a:solidFill>
              <a:latin typeface="Century Gothic"/>
              <a:ea typeface="Century Gothic"/>
              <a:cs typeface="Century Gothic"/>
              <a:sym typeface="Century Gothic"/>
            </a:endParaRPr>
          </a:p>
        </p:txBody>
      </p:sp>
      <p:sp>
        <p:nvSpPr>
          <p:cNvPr id="610" name="Google Shape;610;g2e6dc761c8d_0_28"/>
          <p:cNvSpPr txBox="1"/>
          <p:nvPr/>
        </p:nvSpPr>
        <p:spPr>
          <a:xfrm>
            <a:off x="6222675" y="2436975"/>
            <a:ext cx="2977500" cy="284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b="1">
                <a:solidFill>
                  <a:schemeClr val="dk1"/>
                </a:solidFill>
                <a:latin typeface="Century Gothic"/>
                <a:ea typeface="Century Gothic"/>
                <a:cs typeface="Century Gothic"/>
                <a:sym typeface="Century Gothic"/>
              </a:rPr>
              <a:t>IDEA 3.1 </a:t>
            </a:r>
            <a:r>
              <a:rPr lang="en-US" sz="1300">
                <a:solidFill>
                  <a:schemeClr val="dk1"/>
                </a:solidFill>
                <a:latin typeface="Century Gothic"/>
                <a:ea typeface="Century Gothic"/>
                <a:cs typeface="Century Gothic"/>
                <a:sym typeface="Century Gothic"/>
              </a:rPr>
              <a:t>Develop the existing </a:t>
            </a:r>
            <a:r>
              <a:rPr lang="en-US" sz="1300" u="sng">
                <a:solidFill>
                  <a:schemeClr val="dk1"/>
                </a:solidFill>
                <a:latin typeface="Century Gothic"/>
                <a:ea typeface="Century Gothic"/>
                <a:cs typeface="Century Gothic"/>
                <a:sym typeface="Century Gothic"/>
              </a:rPr>
              <a:t>Community Center and Irva Van Bullock Park</a:t>
            </a:r>
            <a:r>
              <a:rPr lang="en-US" sz="1300">
                <a:solidFill>
                  <a:schemeClr val="dk1"/>
                </a:solidFill>
                <a:latin typeface="Century Gothic"/>
                <a:ea typeface="Century Gothic"/>
                <a:cs typeface="Century Gothic"/>
                <a:sym typeface="Century Gothic"/>
              </a:rPr>
              <a:t> as a cohesive master planned area to serve as a </a:t>
            </a:r>
            <a:r>
              <a:rPr lang="en-US" sz="1300" u="sng">
                <a:solidFill>
                  <a:schemeClr val="dk1"/>
                </a:solidFill>
                <a:latin typeface="Century Gothic"/>
                <a:ea typeface="Century Gothic"/>
                <a:cs typeface="Century Gothic"/>
                <a:sym typeface="Century Gothic"/>
              </a:rPr>
              <a:t>new hub</a:t>
            </a:r>
            <a:r>
              <a:rPr lang="en-US" sz="1300">
                <a:solidFill>
                  <a:schemeClr val="dk1"/>
                </a:solidFill>
                <a:latin typeface="Century Gothic"/>
                <a:ea typeface="Century Gothic"/>
                <a:cs typeface="Century Gothic"/>
                <a:sym typeface="Century Gothic"/>
              </a:rPr>
              <a:t> connected to Swain Boulevard with </a:t>
            </a:r>
            <a:r>
              <a:rPr lang="en-US" sz="1300" u="sng">
                <a:solidFill>
                  <a:schemeClr val="dk1"/>
                </a:solidFill>
                <a:latin typeface="Century Gothic"/>
                <a:ea typeface="Century Gothic"/>
                <a:cs typeface="Century Gothic"/>
                <a:sym typeface="Century Gothic"/>
              </a:rPr>
              <a:t>community benefit opportunities</a:t>
            </a:r>
            <a:r>
              <a:rPr lang="en-US" sz="1300">
                <a:solidFill>
                  <a:schemeClr val="dk1"/>
                </a:solidFill>
                <a:latin typeface="Century Gothic"/>
                <a:ea typeface="Century Gothic"/>
                <a:cs typeface="Century Gothic"/>
                <a:sym typeface="Century Gothic"/>
              </a:rPr>
              <a:t> such as educational programming, public outdoor recreation and recreational amenities, markets, local vendor days, art and cultural installations, and job training fairs.</a:t>
            </a:r>
            <a:endParaRPr sz="13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5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300" b="1">
                <a:solidFill>
                  <a:schemeClr val="dk1"/>
                </a:solidFill>
                <a:latin typeface="Century Gothic"/>
                <a:ea typeface="Century Gothic"/>
                <a:cs typeface="Century Gothic"/>
                <a:sym typeface="Century Gothic"/>
              </a:rPr>
              <a:t>IDEA 3.2 </a:t>
            </a:r>
            <a:r>
              <a:rPr lang="en-US" sz="1300">
                <a:solidFill>
                  <a:schemeClr val="dk1"/>
                </a:solidFill>
                <a:latin typeface="Century Gothic"/>
                <a:ea typeface="Century Gothic"/>
                <a:cs typeface="Century Gothic"/>
                <a:sym typeface="Century Gothic"/>
              </a:rPr>
              <a:t>Integrate native planting, </a:t>
            </a:r>
            <a:r>
              <a:rPr lang="en-US" sz="1300" u="sng">
                <a:solidFill>
                  <a:schemeClr val="dk1"/>
                </a:solidFill>
                <a:latin typeface="Century Gothic"/>
                <a:ea typeface="Century Gothic"/>
                <a:cs typeface="Century Gothic"/>
                <a:sym typeface="Century Gothic"/>
              </a:rPr>
              <a:t>enhance tree canopy</a:t>
            </a:r>
            <a:r>
              <a:rPr lang="en-US" sz="1300">
                <a:solidFill>
                  <a:schemeClr val="dk1"/>
                </a:solidFill>
                <a:latin typeface="Century Gothic"/>
                <a:ea typeface="Century Gothic"/>
                <a:cs typeface="Century Gothic"/>
                <a:sym typeface="Century Gothic"/>
              </a:rPr>
              <a:t> (as a designated Tree City), and sustainability learning programs through street markets in a newly created </a:t>
            </a:r>
            <a:r>
              <a:rPr lang="en-US" sz="1300" u="sng">
                <a:solidFill>
                  <a:schemeClr val="dk1"/>
                </a:solidFill>
                <a:latin typeface="Century Gothic"/>
                <a:ea typeface="Century Gothic"/>
                <a:cs typeface="Century Gothic"/>
                <a:sym typeface="Century Gothic"/>
              </a:rPr>
              <a:t>plaza space</a:t>
            </a:r>
            <a:r>
              <a:rPr lang="en-US" sz="1300">
                <a:solidFill>
                  <a:schemeClr val="dk1"/>
                </a:solidFill>
                <a:latin typeface="Century Gothic"/>
                <a:ea typeface="Century Gothic"/>
                <a:cs typeface="Century Gothic"/>
                <a:sym typeface="Century Gothic"/>
              </a:rPr>
              <a:t>.</a:t>
            </a:r>
            <a:endParaRPr sz="1300">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611" name="Google Shape;611;g2e6dc761c8d_0_28"/>
          <p:cNvSpPr txBox="1"/>
          <p:nvPr/>
        </p:nvSpPr>
        <p:spPr>
          <a:xfrm>
            <a:off x="171200" y="2446575"/>
            <a:ext cx="2864700" cy="424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b="1">
                <a:solidFill>
                  <a:schemeClr val="dk1"/>
                </a:solidFill>
                <a:latin typeface="Century Gothic"/>
                <a:ea typeface="Century Gothic"/>
                <a:cs typeface="Century Gothic"/>
                <a:sym typeface="Century Gothic"/>
              </a:rPr>
              <a:t>IDEA 1.1 </a:t>
            </a:r>
            <a:r>
              <a:rPr lang="en-US" sz="1300" u="sng">
                <a:solidFill>
                  <a:schemeClr val="dk1"/>
                </a:solidFill>
                <a:latin typeface="Century Gothic"/>
                <a:ea typeface="Century Gothic"/>
                <a:cs typeface="Century Gothic"/>
                <a:sym typeface="Century Gothic"/>
              </a:rPr>
              <a:t>Acquisition</a:t>
            </a:r>
            <a:r>
              <a:rPr lang="en-US" sz="1300">
                <a:solidFill>
                  <a:schemeClr val="dk1"/>
                </a:solidFill>
                <a:latin typeface="Century Gothic"/>
                <a:ea typeface="Century Gothic"/>
                <a:cs typeface="Century Gothic"/>
                <a:sym typeface="Century Gothic"/>
              </a:rPr>
              <a:t> of additional properties along Swain Boulevard and </a:t>
            </a:r>
            <a:r>
              <a:rPr lang="en-US" sz="1300" u="sng">
                <a:solidFill>
                  <a:schemeClr val="dk1"/>
                </a:solidFill>
                <a:latin typeface="Century Gothic"/>
                <a:ea typeface="Century Gothic"/>
                <a:cs typeface="Century Gothic"/>
                <a:sym typeface="Century Gothic"/>
              </a:rPr>
              <a:t>rehabilitation of existing buildings</a:t>
            </a:r>
            <a:r>
              <a:rPr lang="en-US" sz="1300">
                <a:solidFill>
                  <a:schemeClr val="dk1"/>
                </a:solidFill>
                <a:latin typeface="Century Gothic"/>
                <a:ea typeface="Century Gothic"/>
                <a:cs typeface="Century Gothic"/>
                <a:sym typeface="Century Gothic"/>
              </a:rPr>
              <a:t> for growth opportunities. </a:t>
            </a:r>
            <a:endParaRPr sz="13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5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300" b="1">
                <a:solidFill>
                  <a:schemeClr val="dk1"/>
                </a:solidFill>
                <a:latin typeface="Century Gothic"/>
                <a:ea typeface="Century Gothic"/>
                <a:cs typeface="Century Gothic"/>
                <a:sym typeface="Century Gothic"/>
              </a:rPr>
              <a:t>IDEA 1.2 </a:t>
            </a:r>
            <a:r>
              <a:rPr lang="en-US" sz="1300" u="sng">
                <a:solidFill>
                  <a:schemeClr val="dk1"/>
                </a:solidFill>
                <a:latin typeface="Century Gothic"/>
                <a:ea typeface="Century Gothic"/>
                <a:cs typeface="Century Gothic"/>
                <a:sym typeface="Century Gothic"/>
              </a:rPr>
              <a:t>Update zoning ordinance</a:t>
            </a:r>
            <a:r>
              <a:rPr lang="en-US" sz="1300">
                <a:solidFill>
                  <a:schemeClr val="dk1"/>
                </a:solidFill>
                <a:latin typeface="Century Gothic"/>
                <a:ea typeface="Century Gothic"/>
                <a:cs typeface="Century Gothic"/>
                <a:sym typeface="Century Gothic"/>
              </a:rPr>
              <a:t> and </a:t>
            </a:r>
            <a:r>
              <a:rPr lang="en-US" sz="1300" u="sng">
                <a:solidFill>
                  <a:schemeClr val="dk1"/>
                </a:solidFill>
                <a:latin typeface="Century Gothic"/>
                <a:ea typeface="Century Gothic"/>
                <a:cs typeface="Century Gothic"/>
                <a:sym typeface="Century Gothic"/>
              </a:rPr>
              <a:t>creation of illustrative form based design guidelines</a:t>
            </a:r>
            <a:r>
              <a:rPr lang="en-US" sz="1300">
                <a:solidFill>
                  <a:schemeClr val="dk1"/>
                </a:solidFill>
                <a:latin typeface="Century Gothic"/>
                <a:ea typeface="Century Gothic"/>
                <a:cs typeface="Century Gothic"/>
                <a:sym typeface="Century Gothic"/>
              </a:rPr>
              <a:t> to combine existing mixed-use zoning districts for Swain Boulevard and 10th Avenue North to </a:t>
            </a:r>
            <a:r>
              <a:rPr lang="en-US" sz="1300" u="sng">
                <a:solidFill>
                  <a:schemeClr val="dk1"/>
                </a:solidFill>
                <a:latin typeface="Century Gothic"/>
                <a:ea typeface="Century Gothic"/>
                <a:cs typeface="Century Gothic"/>
                <a:sym typeface="Century Gothic"/>
              </a:rPr>
              <a:t>increase urban density, maximum heights,</a:t>
            </a:r>
            <a:r>
              <a:rPr lang="en-US" sz="1300">
                <a:solidFill>
                  <a:schemeClr val="dk1"/>
                </a:solidFill>
                <a:latin typeface="Century Gothic"/>
                <a:ea typeface="Century Gothic"/>
                <a:cs typeface="Century Gothic"/>
                <a:sym typeface="Century Gothic"/>
              </a:rPr>
              <a:t> and </a:t>
            </a:r>
            <a:r>
              <a:rPr lang="en-US" sz="1300" u="sng">
                <a:solidFill>
                  <a:schemeClr val="dk1"/>
                </a:solidFill>
                <a:latin typeface="Century Gothic"/>
                <a:ea typeface="Century Gothic"/>
                <a:cs typeface="Century Gothic"/>
                <a:sym typeface="Century Gothic"/>
              </a:rPr>
              <a:t>provide expanded uses</a:t>
            </a:r>
            <a:r>
              <a:rPr lang="en-US" sz="1300">
                <a:solidFill>
                  <a:schemeClr val="dk1"/>
                </a:solidFill>
                <a:latin typeface="Century Gothic"/>
                <a:ea typeface="Century Gothic"/>
                <a:cs typeface="Century Gothic"/>
                <a:sym typeface="Century Gothic"/>
              </a:rPr>
              <a:t> along Swain Boulevard and 10th Avenue North. </a:t>
            </a:r>
            <a:endParaRPr sz="1300">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p:txBody>
      </p:sp>
      <p:sp>
        <p:nvSpPr>
          <p:cNvPr id="612" name="Google Shape;612;g2e6dc761c8d_0_28"/>
          <p:cNvSpPr txBox="1"/>
          <p:nvPr/>
        </p:nvSpPr>
        <p:spPr>
          <a:xfrm>
            <a:off x="9293975" y="2457975"/>
            <a:ext cx="2651100" cy="280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b="1">
                <a:solidFill>
                  <a:schemeClr val="dk1"/>
                </a:solidFill>
                <a:latin typeface="Century Gothic"/>
                <a:ea typeface="Century Gothic"/>
                <a:cs typeface="Century Gothic"/>
                <a:sym typeface="Century Gothic"/>
              </a:rPr>
              <a:t>IDEA 4.1 </a:t>
            </a:r>
            <a:r>
              <a:rPr lang="en-US" sz="1300">
                <a:solidFill>
                  <a:schemeClr val="dk1"/>
                </a:solidFill>
                <a:latin typeface="Century Gothic"/>
                <a:ea typeface="Century Gothic"/>
                <a:cs typeface="Century Gothic"/>
                <a:sym typeface="Century Gothic"/>
              </a:rPr>
              <a:t>Programming to allow for </a:t>
            </a:r>
            <a:r>
              <a:rPr lang="en-US" sz="1300" u="sng">
                <a:solidFill>
                  <a:schemeClr val="dk1"/>
                </a:solidFill>
                <a:latin typeface="Century Gothic"/>
                <a:ea typeface="Century Gothic"/>
                <a:cs typeface="Century Gothic"/>
                <a:sym typeface="Century Gothic"/>
              </a:rPr>
              <a:t>public private partnerships</a:t>
            </a:r>
            <a:r>
              <a:rPr lang="en-US" sz="1300">
                <a:solidFill>
                  <a:schemeClr val="dk1"/>
                </a:solidFill>
                <a:latin typeface="Century Gothic"/>
                <a:ea typeface="Century Gothic"/>
                <a:cs typeface="Century Gothic"/>
                <a:sym typeface="Century Gothic"/>
              </a:rPr>
              <a:t> to create a </a:t>
            </a:r>
            <a:r>
              <a:rPr lang="en-US" sz="1300" u="sng">
                <a:solidFill>
                  <a:schemeClr val="dk1"/>
                </a:solidFill>
                <a:latin typeface="Century Gothic"/>
                <a:ea typeface="Century Gothic"/>
                <a:cs typeface="Century Gothic"/>
                <a:sym typeface="Century Gothic"/>
              </a:rPr>
              <a:t>sense of place </a:t>
            </a:r>
            <a:r>
              <a:rPr lang="en-US" sz="1300">
                <a:solidFill>
                  <a:schemeClr val="dk1"/>
                </a:solidFill>
                <a:latin typeface="Century Gothic"/>
                <a:ea typeface="Century Gothic"/>
                <a:cs typeface="Century Gothic"/>
                <a:sym typeface="Century Gothic"/>
              </a:rPr>
              <a:t>and educational events for residents and visitors to enjoy at all times.</a:t>
            </a:r>
            <a:endParaRPr sz="13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5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300" b="1">
                <a:solidFill>
                  <a:schemeClr val="dk1"/>
                </a:solidFill>
                <a:latin typeface="Century Gothic"/>
                <a:ea typeface="Century Gothic"/>
                <a:cs typeface="Century Gothic"/>
                <a:sym typeface="Century Gothic"/>
              </a:rPr>
              <a:t>IDEA 4.2 </a:t>
            </a:r>
            <a:r>
              <a:rPr lang="en-US" sz="1300">
                <a:solidFill>
                  <a:schemeClr val="dk1"/>
                </a:solidFill>
                <a:latin typeface="Century Gothic"/>
                <a:ea typeface="Century Gothic"/>
                <a:cs typeface="Century Gothic"/>
                <a:sym typeface="Century Gothic"/>
              </a:rPr>
              <a:t>Encourage installation of </a:t>
            </a:r>
            <a:r>
              <a:rPr lang="en-US" sz="1300" u="sng">
                <a:solidFill>
                  <a:schemeClr val="dk1"/>
                </a:solidFill>
                <a:latin typeface="Century Gothic"/>
                <a:ea typeface="Century Gothic"/>
                <a:cs typeface="Century Gothic"/>
                <a:sym typeface="Century Gothic"/>
              </a:rPr>
              <a:t>community markers </a:t>
            </a:r>
            <a:r>
              <a:rPr lang="en-US" sz="1300">
                <a:solidFill>
                  <a:schemeClr val="dk1"/>
                </a:solidFill>
                <a:latin typeface="Century Gothic"/>
                <a:ea typeface="Century Gothic"/>
                <a:cs typeface="Century Gothic"/>
                <a:sym typeface="Century Gothic"/>
              </a:rPr>
              <a:t>including public art, cultural and historical signage, and gateway elements that identify specific locations of interest.</a:t>
            </a:r>
            <a:endParaRPr sz="1300">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p:txBody>
      </p:sp>
      <p:sp>
        <p:nvSpPr>
          <p:cNvPr id="613" name="Google Shape;613;g2e6dc761c8d_0_28"/>
          <p:cNvSpPr/>
          <p:nvPr/>
        </p:nvSpPr>
        <p:spPr>
          <a:xfrm>
            <a:off x="218700" y="1690275"/>
            <a:ext cx="2752800" cy="762000"/>
          </a:xfrm>
          <a:prstGeom prst="round2DiagRect">
            <a:avLst>
              <a:gd name="adj1" fmla="val 16667"/>
              <a:gd name="adj2" fmla="val 0"/>
            </a:avLst>
          </a:prstGeom>
          <a:solidFill>
            <a:srgbClr val="2E62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14" name="Google Shape;614;g2e6dc761c8d_0_28"/>
          <p:cNvSpPr txBox="1"/>
          <p:nvPr/>
        </p:nvSpPr>
        <p:spPr>
          <a:xfrm>
            <a:off x="296600" y="1756428"/>
            <a:ext cx="2486400" cy="762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chemeClr val="lt1"/>
                </a:solidFill>
                <a:latin typeface="Century Gothic"/>
                <a:ea typeface="Century Gothic"/>
                <a:cs typeface="Century Gothic"/>
                <a:sym typeface="Century Gothic"/>
              </a:rPr>
              <a:t>Mixed-Use &amp; Commercial Property Opportunities</a:t>
            </a:r>
            <a:endParaRPr sz="1400" b="1" i="0" u="none" strike="noStrike" cap="none">
              <a:solidFill>
                <a:schemeClr val="lt1"/>
              </a:solidFill>
              <a:latin typeface="Century Gothic"/>
              <a:ea typeface="Century Gothic"/>
              <a:cs typeface="Century Gothic"/>
              <a:sym typeface="Century Gothic"/>
            </a:endParaRPr>
          </a:p>
        </p:txBody>
      </p:sp>
      <p:sp>
        <p:nvSpPr>
          <p:cNvPr id="615" name="Google Shape;615;g2e6dc761c8d_0_28"/>
          <p:cNvSpPr/>
          <p:nvPr/>
        </p:nvSpPr>
        <p:spPr>
          <a:xfrm>
            <a:off x="9312500" y="1690263"/>
            <a:ext cx="2598900" cy="762000"/>
          </a:xfrm>
          <a:prstGeom prst="round2DiagRect">
            <a:avLst>
              <a:gd name="adj1" fmla="val 16667"/>
              <a:gd name="adj2" fmla="val 0"/>
            </a:avLst>
          </a:prstGeom>
          <a:solidFill>
            <a:srgbClr val="91799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16" name="Google Shape;616;g2e6dc761c8d_0_28"/>
          <p:cNvSpPr txBox="1"/>
          <p:nvPr/>
        </p:nvSpPr>
        <p:spPr>
          <a:xfrm>
            <a:off x="9368750" y="1756427"/>
            <a:ext cx="2486400" cy="7074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Placemaking &amp; </a:t>
            </a: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Art in Public Places</a:t>
            </a:r>
            <a:endParaRPr sz="14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Century Gothic"/>
              <a:ea typeface="Century Gothic"/>
              <a:cs typeface="Century Gothic"/>
              <a:sym typeface="Century Gothic"/>
            </a:endParaRPr>
          </a:p>
        </p:txBody>
      </p:sp>
      <p:sp>
        <p:nvSpPr>
          <p:cNvPr id="617" name="Google Shape;617;g2e6dc761c8d_0_28"/>
          <p:cNvSpPr/>
          <p:nvPr/>
        </p:nvSpPr>
        <p:spPr>
          <a:xfrm>
            <a:off x="6266950" y="1678863"/>
            <a:ext cx="2598900" cy="762000"/>
          </a:xfrm>
          <a:prstGeom prst="round2DiagRect">
            <a:avLst>
              <a:gd name="adj1" fmla="val 16667"/>
              <a:gd name="adj2" fmla="val 0"/>
            </a:avLst>
          </a:prstGeom>
          <a:solidFill>
            <a:srgbClr val="5F91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18" name="Google Shape;618;g2e6dc761c8d_0_28"/>
          <p:cNvSpPr txBox="1"/>
          <p:nvPr/>
        </p:nvSpPr>
        <p:spPr>
          <a:xfrm>
            <a:off x="6266950" y="1745025"/>
            <a:ext cx="2598900" cy="618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Green Improvements &amp; Access to Open Spaces</a:t>
            </a:r>
            <a:endParaRPr sz="1400" b="1" i="0" u="none" strike="noStrike" cap="none">
              <a:solidFill>
                <a:schemeClr val="lt1"/>
              </a:solidFill>
              <a:latin typeface="Century Gothic"/>
              <a:ea typeface="Century Gothic"/>
              <a:cs typeface="Century Gothic"/>
              <a:sym typeface="Century Gothic"/>
            </a:endParaRPr>
          </a:p>
        </p:txBody>
      </p:sp>
      <p:sp>
        <p:nvSpPr>
          <p:cNvPr id="619" name="Google Shape;619;g2e6dc761c8d_0_28"/>
          <p:cNvSpPr/>
          <p:nvPr/>
        </p:nvSpPr>
        <p:spPr>
          <a:xfrm>
            <a:off x="3239925" y="1684563"/>
            <a:ext cx="2598900" cy="762000"/>
          </a:xfrm>
          <a:prstGeom prst="round2DiagRect">
            <a:avLst>
              <a:gd name="adj1" fmla="val 16667"/>
              <a:gd name="adj2" fmla="val 0"/>
            </a:avLst>
          </a:prstGeom>
          <a:solidFill>
            <a:srgbClr val="D2B6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20" name="Google Shape;620;g2e6dc761c8d_0_28"/>
          <p:cNvSpPr txBox="1"/>
          <p:nvPr/>
        </p:nvSpPr>
        <p:spPr>
          <a:xfrm>
            <a:off x="3221400" y="1750725"/>
            <a:ext cx="2598900" cy="618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b="1">
                <a:solidFill>
                  <a:schemeClr val="lt1"/>
                </a:solidFill>
                <a:latin typeface="Century Gothic"/>
                <a:ea typeface="Century Gothic"/>
                <a:cs typeface="Century Gothic"/>
                <a:sym typeface="Century Gothic"/>
              </a:rPr>
              <a:t>Transportation &amp; Infrastructure Improvements</a:t>
            </a:r>
            <a:endParaRPr sz="1300" b="1" i="0" u="none" strike="noStrike" cap="none">
              <a:solidFill>
                <a:schemeClr val="lt1"/>
              </a:solidFill>
              <a:latin typeface="Century Gothic"/>
              <a:ea typeface="Century Gothic"/>
              <a:cs typeface="Century Gothic"/>
              <a:sym typeface="Century Gothic"/>
            </a:endParaRPr>
          </a:p>
        </p:txBody>
      </p:sp>
      <p:sp>
        <p:nvSpPr>
          <p:cNvPr id="621" name="Google Shape;621;g2e6dc761c8d_0_28"/>
          <p:cNvSpPr txBox="1"/>
          <p:nvPr/>
        </p:nvSpPr>
        <p:spPr>
          <a:xfrm>
            <a:off x="3164700" y="2446575"/>
            <a:ext cx="2864700" cy="316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b="1">
                <a:solidFill>
                  <a:schemeClr val="dk1"/>
                </a:solidFill>
                <a:latin typeface="Century Gothic"/>
                <a:ea typeface="Century Gothic"/>
                <a:cs typeface="Century Gothic"/>
                <a:sym typeface="Century Gothic"/>
              </a:rPr>
              <a:t>IDEA 2.1 </a:t>
            </a:r>
            <a:r>
              <a:rPr lang="en-US" sz="1300">
                <a:solidFill>
                  <a:schemeClr val="dk1"/>
                </a:solidFill>
                <a:latin typeface="Century Gothic"/>
                <a:ea typeface="Century Gothic"/>
                <a:cs typeface="Century Gothic"/>
                <a:sym typeface="Century Gothic"/>
              </a:rPr>
              <a:t>Continue to </a:t>
            </a:r>
            <a:r>
              <a:rPr lang="en-US" sz="1300" u="sng">
                <a:solidFill>
                  <a:schemeClr val="dk1"/>
                </a:solidFill>
                <a:latin typeface="Century Gothic"/>
                <a:ea typeface="Century Gothic"/>
                <a:cs typeface="Century Gothic"/>
                <a:sym typeface="Century Gothic"/>
              </a:rPr>
              <a:t>improve road infrastructure</a:t>
            </a:r>
            <a:r>
              <a:rPr lang="en-US" sz="1300">
                <a:solidFill>
                  <a:schemeClr val="dk1"/>
                </a:solidFill>
                <a:latin typeface="Century Gothic"/>
                <a:ea typeface="Century Gothic"/>
                <a:cs typeface="Century Gothic"/>
                <a:sym typeface="Century Gothic"/>
              </a:rPr>
              <a:t> along Swain Boulevard to include </a:t>
            </a:r>
            <a:r>
              <a:rPr lang="en-US" sz="1300" u="sng">
                <a:solidFill>
                  <a:schemeClr val="dk1"/>
                </a:solidFill>
                <a:latin typeface="Century Gothic"/>
                <a:ea typeface="Century Gothic"/>
                <a:cs typeface="Century Gothic"/>
                <a:sym typeface="Century Gothic"/>
              </a:rPr>
              <a:t>on-street parking, wide pedestrian paths, and bike lanes. </a:t>
            </a:r>
            <a:endParaRPr sz="1300" u="sng">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5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300" b="1">
                <a:solidFill>
                  <a:schemeClr val="dk1"/>
                </a:solidFill>
                <a:latin typeface="Century Gothic"/>
                <a:ea typeface="Century Gothic"/>
                <a:cs typeface="Century Gothic"/>
                <a:sym typeface="Century Gothic"/>
              </a:rPr>
              <a:t>IDEA 2.2 </a:t>
            </a:r>
            <a:r>
              <a:rPr lang="en-US" sz="1300" u="sng">
                <a:solidFill>
                  <a:schemeClr val="dk1"/>
                </a:solidFill>
                <a:latin typeface="Century Gothic"/>
                <a:ea typeface="Century Gothic"/>
                <a:cs typeface="Century Gothic"/>
                <a:sym typeface="Century Gothic"/>
              </a:rPr>
              <a:t>Leverage existing City-owned transit</a:t>
            </a:r>
            <a:r>
              <a:rPr lang="en-US" sz="1300">
                <a:solidFill>
                  <a:schemeClr val="dk1"/>
                </a:solidFill>
                <a:latin typeface="Century Gothic"/>
                <a:ea typeface="Century Gothic"/>
                <a:cs typeface="Century Gothic"/>
                <a:sym typeface="Century Gothic"/>
              </a:rPr>
              <a:t> and infrastructure to improve the streetscape for a more </a:t>
            </a:r>
            <a:r>
              <a:rPr lang="en-US" sz="1300" u="sng">
                <a:solidFill>
                  <a:schemeClr val="dk1"/>
                </a:solidFill>
                <a:latin typeface="Century Gothic"/>
                <a:ea typeface="Century Gothic"/>
                <a:cs typeface="Century Gothic"/>
                <a:sym typeface="Century Gothic"/>
              </a:rPr>
              <a:t>pedestrian-friendly and inviting Swain Boulevard</a:t>
            </a:r>
            <a:r>
              <a:rPr lang="en-US" sz="1300">
                <a:solidFill>
                  <a:schemeClr val="dk1"/>
                </a:solidFill>
                <a:latin typeface="Century Gothic"/>
                <a:ea typeface="Century Gothic"/>
                <a:cs typeface="Century Gothic"/>
                <a:sym typeface="Century Gothic"/>
              </a:rPr>
              <a:t>. Using wayfinding signage can help residents and guests navigate the area, especially ahead of major local events.</a:t>
            </a:r>
            <a:endParaRPr sz="1300">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None/>
            </a:pPr>
            <a:endParaRPr sz="1300">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3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300" b="0" i="0" u="none" strike="noStrike" cap="none">
              <a:solidFill>
                <a:schemeClr val="dk1"/>
              </a:solidFill>
              <a:latin typeface="Century Gothic"/>
              <a:ea typeface="Century Gothic"/>
              <a:cs typeface="Century Gothic"/>
              <a:sym typeface="Century Gothic"/>
            </a:endParaRPr>
          </a:p>
        </p:txBody>
      </p:sp>
      <p:sp>
        <p:nvSpPr>
          <p:cNvPr id="622" name="Google Shape;622;g2e6dc761c8d_0_28"/>
          <p:cNvSpPr txBox="1"/>
          <p:nvPr/>
        </p:nvSpPr>
        <p:spPr>
          <a:xfrm>
            <a:off x="1329100" y="347025"/>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Summary of Focus Area Recommendations</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6"/>
        <p:cNvGrpSpPr/>
        <p:nvPr/>
      </p:nvGrpSpPr>
      <p:grpSpPr>
        <a:xfrm>
          <a:off x="0" y="0"/>
          <a:ext cx="0" cy="0"/>
          <a:chOff x="0" y="0"/>
          <a:chExt cx="0" cy="0"/>
        </a:xfrm>
      </p:grpSpPr>
      <p:sp>
        <p:nvSpPr>
          <p:cNvPr id="627" name="Google Shape;627;g211fa14bd0a_2_153"/>
          <p:cNvSpPr/>
          <p:nvPr/>
        </p:nvSpPr>
        <p:spPr>
          <a:xfrm>
            <a:off x="0" y="0"/>
            <a:ext cx="12192012" cy="1504278"/>
          </a:xfrm>
          <a:prstGeom prst="flowChartDocument">
            <a:avLst/>
          </a:prstGeom>
          <a:solidFill>
            <a:srgbClr val="45818E"/>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628" name="Google Shape;628;g211fa14bd0a_2_153"/>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629" name="Google Shape;629;g211fa14bd0a_2_153"/>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630" name="Google Shape;630;g211fa14bd0a_2_153"/>
          <p:cNvSpPr txBox="1"/>
          <p:nvPr/>
        </p:nvSpPr>
        <p:spPr>
          <a:xfrm>
            <a:off x="3244300" y="8334513"/>
            <a:ext cx="9034800" cy="260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Recommendations</a:t>
            </a: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Transform Swain Boulevard into a vibrant, walkable, downtown, with sense of identity unique to Greenacres</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Initial investments by the City of Greenacres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community center</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Streetscape improvements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Redevelop commercial buildings</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Provide placemaking</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Private sector investment to follow</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Unify and simplify zoning districts around Swain</a:t>
            </a:r>
            <a:endParaRPr sz="1800" b="1" i="0" u="none" strike="noStrike" cap="none">
              <a:solidFill>
                <a:schemeClr val="dk1"/>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chemeClr val="dk1"/>
              </a:buClr>
              <a:buSzPts val="1800"/>
              <a:buFont typeface="Century Gothic"/>
              <a:buChar char="○"/>
            </a:pPr>
            <a:r>
              <a:rPr lang="en-US" sz="1800" b="1" i="0" u="none" strike="noStrike" cap="none">
                <a:solidFill>
                  <a:schemeClr val="dk1"/>
                </a:solidFill>
                <a:latin typeface="Century Gothic"/>
                <a:ea typeface="Century Gothic"/>
                <a:cs typeface="Century Gothic"/>
                <a:sym typeface="Century Gothic"/>
              </a:rPr>
              <a:t>Update zoning language to allow low-density walkable developments (townhomes, retail, live/work mixed-use)</a:t>
            </a:r>
            <a:endParaRPr sz="1800" b="1" i="0" u="none" strike="noStrike" cap="none">
              <a:solidFill>
                <a:schemeClr val="dk1"/>
              </a:solidFill>
              <a:latin typeface="Century Gothic"/>
              <a:ea typeface="Century Gothic"/>
              <a:cs typeface="Century Gothic"/>
              <a:sym typeface="Century Gothic"/>
            </a:endParaRPr>
          </a:p>
        </p:txBody>
      </p:sp>
      <p:sp>
        <p:nvSpPr>
          <p:cNvPr id="631" name="Google Shape;631;g211fa14bd0a_2_153"/>
          <p:cNvSpPr txBox="1"/>
          <p:nvPr/>
        </p:nvSpPr>
        <p:spPr>
          <a:xfrm>
            <a:off x="1329100" y="347025"/>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Summary of Focus Area Recommendations</a:t>
            </a:r>
            <a:endParaRPr sz="2900" b="1" i="0" u="none" strike="noStrike" cap="none">
              <a:solidFill>
                <a:schemeClr val="lt1"/>
              </a:solidFill>
              <a:latin typeface="Century Gothic"/>
              <a:ea typeface="Century Gothic"/>
              <a:cs typeface="Century Gothic"/>
              <a:sym typeface="Century Gothic"/>
            </a:endParaRPr>
          </a:p>
        </p:txBody>
      </p:sp>
      <p:pic>
        <p:nvPicPr>
          <p:cNvPr id="632" name="Google Shape;632;g211fa14bd0a_2_153"/>
          <p:cNvPicPr preferRelativeResize="0"/>
          <p:nvPr/>
        </p:nvPicPr>
        <p:blipFill rotWithShape="1">
          <a:blip r:embed="rId5">
            <a:alphaModFix/>
          </a:blip>
          <a:srcRect l="9203" t="46287" r="56185" b="20901"/>
          <a:stretch/>
        </p:blipFill>
        <p:spPr>
          <a:xfrm>
            <a:off x="6484175" y="2784815"/>
            <a:ext cx="5706501" cy="3499935"/>
          </a:xfrm>
          <a:prstGeom prst="rect">
            <a:avLst/>
          </a:prstGeom>
          <a:noFill/>
          <a:ln>
            <a:noFill/>
          </a:ln>
        </p:spPr>
      </p:pic>
      <p:sp>
        <p:nvSpPr>
          <p:cNvPr id="633" name="Google Shape;633;g211fa14bd0a_2_153"/>
          <p:cNvSpPr txBox="1"/>
          <p:nvPr/>
        </p:nvSpPr>
        <p:spPr>
          <a:xfrm>
            <a:off x="425850" y="1604400"/>
            <a:ext cx="11340300" cy="681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2100">
                <a:solidFill>
                  <a:schemeClr val="dk1"/>
                </a:solidFill>
                <a:latin typeface="Calibri"/>
                <a:ea typeface="Calibri"/>
                <a:cs typeface="Calibri"/>
                <a:sym typeface="Calibri"/>
              </a:rPr>
              <a:t>It is envisioned that improvements contained within this report will make Greenacres not only a “Good Place to Live” but a “</a:t>
            </a:r>
            <a:r>
              <a:rPr lang="en-US" sz="2100" b="1" u="sng">
                <a:solidFill>
                  <a:srgbClr val="45818E"/>
                </a:solidFill>
                <a:latin typeface="Calibri"/>
                <a:ea typeface="Calibri"/>
                <a:cs typeface="Calibri"/>
                <a:sym typeface="Calibri"/>
              </a:rPr>
              <a:t>Great Place For All</a:t>
            </a:r>
            <a:r>
              <a:rPr lang="en-US" sz="2100">
                <a:solidFill>
                  <a:schemeClr val="dk1"/>
                </a:solidFill>
                <a:latin typeface="Calibri"/>
                <a:ea typeface="Calibri"/>
                <a:cs typeface="Calibri"/>
                <a:sym typeface="Calibri"/>
              </a:rPr>
              <a:t>.”</a:t>
            </a:r>
            <a:endParaRPr sz="2100">
              <a:solidFill>
                <a:schemeClr val="dk1"/>
              </a:solidFill>
              <a:latin typeface="Calibri"/>
              <a:ea typeface="Calibri"/>
              <a:cs typeface="Calibri"/>
              <a:sym typeface="Calibri"/>
            </a:endParaRPr>
          </a:p>
        </p:txBody>
      </p:sp>
      <p:sp>
        <p:nvSpPr>
          <p:cNvPr id="634" name="Google Shape;634;g211fa14bd0a_2_153"/>
          <p:cNvSpPr/>
          <p:nvPr/>
        </p:nvSpPr>
        <p:spPr>
          <a:xfrm>
            <a:off x="304175" y="3970800"/>
            <a:ext cx="2121600" cy="618300"/>
          </a:xfrm>
          <a:prstGeom prst="round2DiagRect">
            <a:avLst>
              <a:gd name="adj1" fmla="val 16667"/>
              <a:gd name="adj2" fmla="val 0"/>
            </a:avLst>
          </a:prstGeom>
          <a:solidFill>
            <a:srgbClr val="D2B6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35" name="Google Shape;635;g211fa14bd0a_2_153"/>
          <p:cNvSpPr/>
          <p:nvPr/>
        </p:nvSpPr>
        <p:spPr>
          <a:xfrm>
            <a:off x="294900" y="3150975"/>
            <a:ext cx="2121600" cy="618300"/>
          </a:xfrm>
          <a:prstGeom prst="round2DiagRect">
            <a:avLst>
              <a:gd name="adj1" fmla="val 16667"/>
              <a:gd name="adj2" fmla="val 0"/>
            </a:avLst>
          </a:prstGeom>
          <a:solidFill>
            <a:srgbClr val="2E63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36" name="Google Shape;636;g211fa14bd0a_2_153"/>
          <p:cNvSpPr txBox="1"/>
          <p:nvPr/>
        </p:nvSpPr>
        <p:spPr>
          <a:xfrm>
            <a:off x="317423" y="3893088"/>
            <a:ext cx="2121600" cy="618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a:solidFill>
                  <a:schemeClr val="lt1"/>
                </a:solidFill>
                <a:latin typeface="Century Gothic"/>
                <a:ea typeface="Century Gothic"/>
                <a:cs typeface="Century Gothic"/>
                <a:sym typeface="Century Gothic"/>
              </a:rPr>
              <a:t>Transportation &amp; Infrastructure Improvements</a:t>
            </a:r>
            <a:endParaRPr sz="1300" b="1" i="0" u="none" strike="noStrike" cap="none">
              <a:solidFill>
                <a:schemeClr val="lt1"/>
              </a:solidFill>
              <a:latin typeface="Century Gothic"/>
              <a:ea typeface="Century Gothic"/>
              <a:cs typeface="Century Gothic"/>
              <a:sym typeface="Century Gothic"/>
            </a:endParaRPr>
          </a:p>
        </p:txBody>
      </p:sp>
      <p:sp>
        <p:nvSpPr>
          <p:cNvPr id="637" name="Google Shape;637;g211fa14bd0a_2_153"/>
          <p:cNvSpPr/>
          <p:nvPr/>
        </p:nvSpPr>
        <p:spPr>
          <a:xfrm>
            <a:off x="294900" y="4737398"/>
            <a:ext cx="2121600" cy="618300"/>
          </a:xfrm>
          <a:prstGeom prst="round2DiagRect">
            <a:avLst>
              <a:gd name="adj1" fmla="val 16667"/>
              <a:gd name="adj2" fmla="val 0"/>
            </a:avLst>
          </a:prstGeom>
          <a:solidFill>
            <a:srgbClr val="91799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38" name="Google Shape;638;g211fa14bd0a_2_153"/>
          <p:cNvSpPr txBox="1"/>
          <p:nvPr/>
        </p:nvSpPr>
        <p:spPr>
          <a:xfrm>
            <a:off x="58825" y="4810648"/>
            <a:ext cx="2486400" cy="5805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a:solidFill>
                  <a:schemeClr val="lt1"/>
                </a:solidFill>
                <a:latin typeface="Century Gothic"/>
                <a:ea typeface="Century Gothic"/>
                <a:cs typeface="Century Gothic"/>
                <a:sym typeface="Century Gothic"/>
              </a:rPr>
              <a:t>Placemaking &amp; </a:t>
            </a:r>
            <a:endParaRPr sz="120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200">
                <a:solidFill>
                  <a:schemeClr val="lt1"/>
                </a:solidFill>
                <a:latin typeface="Century Gothic"/>
                <a:ea typeface="Century Gothic"/>
                <a:cs typeface="Century Gothic"/>
                <a:sym typeface="Century Gothic"/>
              </a:rPr>
              <a:t>Art in Public Places</a:t>
            </a:r>
            <a:endParaRPr sz="14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Century Gothic"/>
              <a:ea typeface="Century Gothic"/>
              <a:cs typeface="Century Gothic"/>
              <a:sym typeface="Century Gothic"/>
            </a:endParaRPr>
          </a:p>
        </p:txBody>
      </p:sp>
      <p:sp>
        <p:nvSpPr>
          <p:cNvPr id="639" name="Google Shape;639;g211fa14bd0a_2_153"/>
          <p:cNvSpPr/>
          <p:nvPr/>
        </p:nvSpPr>
        <p:spPr>
          <a:xfrm>
            <a:off x="294900" y="5515550"/>
            <a:ext cx="2121600" cy="618300"/>
          </a:xfrm>
          <a:prstGeom prst="round2DiagRect">
            <a:avLst>
              <a:gd name="adj1" fmla="val 16667"/>
              <a:gd name="adj2" fmla="val 0"/>
            </a:avLst>
          </a:prstGeom>
          <a:solidFill>
            <a:srgbClr val="5A8F5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a:solidFill>
                <a:schemeClr val="lt1"/>
              </a:solidFill>
              <a:latin typeface="Century Gothic"/>
              <a:ea typeface="Century Gothic"/>
              <a:cs typeface="Century Gothic"/>
              <a:sym typeface="Century Gothic"/>
            </a:endParaRPr>
          </a:p>
        </p:txBody>
      </p:sp>
      <p:sp>
        <p:nvSpPr>
          <p:cNvPr id="640" name="Google Shape;640;g211fa14bd0a_2_153"/>
          <p:cNvSpPr txBox="1"/>
          <p:nvPr/>
        </p:nvSpPr>
        <p:spPr>
          <a:xfrm>
            <a:off x="355525" y="5511001"/>
            <a:ext cx="2045400" cy="618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a:solidFill>
                  <a:schemeClr val="lt1"/>
                </a:solidFill>
                <a:latin typeface="Century Gothic"/>
                <a:ea typeface="Century Gothic"/>
                <a:cs typeface="Century Gothic"/>
                <a:sym typeface="Century Gothic"/>
              </a:rPr>
              <a:t>Green Improvements &amp; Access to Open Spaces</a:t>
            </a:r>
            <a:endParaRPr sz="1200">
              <a:solidFill>
                <a:schemeClr val="lt1"/>
              </a:solidFill>
              <a:latin typeface="Century Gothic"/>
              <a:ea typeface="Century Gothic"/>
              <a:cs typeface="Century Gothic"/>
              <a:sym typeface="Century Gothic"/>
            </a:endParaRPr>
          </a:p>
        </p:txBody>
      </p:sp>
      <p:sp>
        <p:nvSpPr>
          <p:cNvPr id="641" name="Google Shape;641;g211fa14bd0a_2_153"/>
          <p:cNvSpPr txBox="1"/>
          <p:nvPr/>
        </p:nvSpPr>
        <p:spPr>
          <a:xfrm>
            <a:off x="2843850" y="3232400"/>
            <a:ext cx="3341700" cy="28578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chemeClr val="dk1"/>
              </a:buClr>
              <a:buSzPts val="1200"/>
              <a:buFont typeface="Century Gothic"/>
              <a:buAutoNum type="arabicPeriod"/>
            </a:pPr>
            <a:r>
              <a:rPr lang="en-US" sz="1200">
                <a:solidFill>
                  <a:schemeClr val="dk1"/>
                </a:solidFill>
                <a:latin typeface="Century Gothic"/>
                <a:ea typeface="Century Gothic"/>
                <a:cs typeface="Century Gothic"/>
                <a:sym typeface="Century Gothic"/>
              </a:rPr>
              <a:t>Activate existing commercial buildings</a:t>
            </a:r>
            <a:endParaRPr sz="1200">
              <a:solidFill>
                <a:schemeClr val="dk1"/>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304800" algn="l" rtl="0">
              <a:lnSpc>
                <a:spcPct val="115000"/>
              </a:lnSpc>
              <a:spcBef>
                <a:spcPts val="0"/>
              </a:spcBef>
              <a:spcAft>
                <a:spcPts val="0"/>
              </a:spcAft>
              <a:buClr>
                <a:schemeClr val="dk1"/>
              </a:buClr>
              <a:buSzPts val="1200"/>
              <a:buFont typeface="Century Gothic"/>
              <a:buAutoNum type="arabicPeriod"/>
            </a:pPr>
            <a:r>
              <a:rPr lang="en-US" sz="1200">
                <a:solidFill>
                  <a:schemeClr val="dk1"/>
                </a:solidFill>
                <a:latin typeface="Century Gothic"/>
                <a:ea typeface="Century Gothic"/>
                <a:cs typeface="Century Gothic"/>
                <a:sym typeface="Century Gothic"/>
              </a:rPr>
              <a:t>Change zoning to encourage </a:t>
            </a:r>
            <a:endParaRPr sz="1200">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None/>
            </a:pPr>
            <a:r>
              <a:rPr lang="en-US" sz="1200">
                <a:solidFill>
                  <a:schemeClr val="dk1"/>
                </a:solidFill>
                <a:latin typeface="Century Gothic"/>
                <a:ea typeface="Century Gothic"/>
                <a:cs typeface="Century Gothic"/>
                <a:sym typeface="Century Gothic"/>
              </a:rPr>
              <a:t>mixed-use development</a:t>
            </a:r>
            <a:endParaRPr sz="1200">
              <a:solidFill>
                <a:schemeClr val="dk1"/>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304800" algn="l" rtl="0">
              <a:lnSpc>
                <a:spcPct val="115000"/>
              </a:lnSpc>
              <a:spcBef>
                <a:spcPts val="0"/>
              </a:spcBef>
              <a:spcAft>
                <a:spcPts val="0"/>
              </a:spcAft>
              <a:buClr>
                <a:schemeClr val="dk1"/>
              </a:buClr>
              <a:buSzPts val="1200"/>
              <a:buFont typeface="Century Gothic"/>
              <a:buAutoNum type="arabicPeriod"/>
            </a:pPr>
            <a:r>
              <a:rPr lang="en-US" sz="1200">
                <a:solidFill>
                  <a:schemeClr val="dk1"/>
                </a:solidFill>
                <a:latin typeface="Century Gothic"/>
                <a:ea typeface="Century Gothic"/>
                <a:cs typeface="Century Gothic"/>
                <a:sym typeface="Century Gothic"/>
              </a:rPr>
              <a:t>Streetscape transformation</a:t>
            </a:r>
            <a:endParaRPr sz="1200">
              <a:solidFill>
                <a:schemeClr val="dk1"/>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304800" algn="l" rtl="0">
              <a:lnSpc>
                <a:spcPct val="115000"/>
              </a:lnSpc>
              <a:spcBef>
                <a:spcPts val="0"/>
              </a:spcBef>
              <a:spcAft>
                <a:spcPts val="0"/>
              </a:spcAft>
              <a:buClr>
                <a:schemeClr val="dk1"/>
              </a:buClr>
              <a:buSzPts val="1200"/>
              <a:buFont typeface="Century Gothic"/>
              <a:buAutoNum type="arabicPeriod"/>
            </a:pPr>
            <a:r>
              <a:rPr lang="en-US" sz="1200">
                <a:solidFill>
                  <a:schemeClr val="dk1"/>
                </a:solidFill>
                <a:latin typeface="Century Gothic"/>
                <a:ea typeface="Century Gothic"/>
                <a:cs typeface="Century Gothic"/>
                <a:sym typeface="Century Gothic"/>
              </a:rPr>
              <a:t>Public gathering spaces</a:t>
            </a:r>
            <a:endParaRPr sz="1200">
              <a:solidFill>
                <a:schemeClr val="dk1"/>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304800" algn="l" rtl="0">
              <a:lnSpc>
                <a:spcPct val="115000"/>
              </a:lnSpc>
              <a:spcBef>
                <a:spcPts val="0"/>
              </a:spcBef>
              <a:spcAft>
                <a:spcPts val="0"/>
              </a:spcAft>
              <a:buClr>
                <a:schemeClr val="dk1"/>
              </a:buClr>
              <a:buSzPts val="1200"/>
              <a:buFont typeface="Century Gothic"/>
              <a:buAutoNum type="arabicPeriod"/>
            </a:pPr>
            <a:r>
              <a:rPr lang="en-US" sz="1200">
                <a:solidFill>
                  <a:schemeClr val="dk1"/>
                </a:solidFill>
                <a:latin typeface="Century Gothic"/>
                <a:ea typeface="Century Gothic"/>
                <a:cs typeface="Century Gothic"/>
                <a:sym typeface="Century Gothic"/>
              </a:rPr>
              <a:t>Art in public spaces program(s)</a:t>
            </a:r>
            <a:endParaRPr sz="1200">
              <a:solidFill>
                <a:schemeClr val="dk1"/>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304800" algn="l" rtl="0">
              <a:lnSpc>
                <a:spcPct val="115000"/>
              </a:lnSpc>
              <a:spcBef>
                <a:spcPts val="0"/>
              </a:spcBef>
              <a:spcAft>
                <a:spcPts val="0"/>
              </a:spcAft>
              <a:buClr>
                <a:schemeClr val="dk1"/>
              </a:buClr>
              <a:buSzPts val="1200"/>
              <a:buFont typeface="Century Gothic"/>
              <a:buAutoNum type="arabicPeriod"/>
            </a:pPr>
            <a:r>
              <a:rPr lang="en-US" sz="1200">
                <a:solidFill>
                  <a:schemeClr val="dk1"/>
                </a:solidFill>
                <a:latin typeface="Century Gothic"/>
                <a:ea typeface="Century Gothic"/>
                <a:cs typeface="Century Gothic"/>
                <a:sym typeface="Century Gothic"/>
              </a:rPr>
              <a:t>Community event programming</a:t>
            </a:r>
            <a:endParaRPr sz="1200" b="0" i="0" u="none" strike="noStrike" cap="none">
              <a:solidFill>
                <a:schemeClr val="dk1"/>
              </a:solidFill>
              <a:latin typeface="Century Gothic"/>
              <a:ea typeface="Century Gothic"/>
              <a:cs typeface="Century Gothic"/>
              <a:sym typeface="Century Gothic"/>
            </a:endParaRPr>
          </a:p>
        </p:txBody>
      </p:sp>
      <p:cxnSp>
        <p:nvCxnSpPr>
          <p:cNvPr id="642" name="Google Shape;642;g211fa14bd0a_2_153"/>
          <p:cNvCxnSpPr/>
          <p:nvPr/>
        </p:nvCxnSpPr>
        <p:spPr>
          <a:xfrm>
            <a:off x="2416175" y="3422650"/>
            <a:ext cx="670800" cy="600"/>
          </a:xfrm>
          <a:prstGeom prst="straightConnector1">
            <a:avLst/>
          </a:prstGeom>
          <a:noFill/>
          <a:ln w="9525" cap="flat" cmpd="sng">
            <a:solidFill>
              <a:schemeClr val="dk2"/>
            </a:solidFill>
            <a:prstDash val="solid"/>
            <a:round/>
            <a:headEnd type="none" w="med" len="med"/>
            <a:tailEnd type="none" w="med" len="med"/>
          </a:ln>
        </p:spPr>
      </p:cxnSp>
      <p:cxnSp>
        <p:nvCxnSpPr>
          <p:cNvPr id="643" name="Google Shape;643;g211fa14bd0a_2_153"/>
          <p:cNvCxnSpPr>
            <a:stCxn id="635" idx="0"/>
          </p:cNvCxnSpPr>
          <p:nvPr/>
        </p:nvCxnSpPr>
        <p:spPr>
          <a:xfrm>
            <a:off x="2416500" y="3460125"/>
            <a:ext cx="631800" cy="583500"/>
          </a:xfrm>
          <a:prstGeom prst="straightConnector1">
            <a:avLst/>
          </a:prstGeom>
          <a:noFill/>
          <a:ln w="9525" cap="flat" cmpd="sng">
            <a:solidFill>
              <a:schemeClr val="dk2"/>
            </a:solidFill>
            <a:prstDash val="solid"/>
            <a:round/>
            <a:headEnd type="none" w="med" len="med"/>
            <a:tailEnd type="none" w="med" len="med"/>
          </a:ln>
        </p:spPr>
      </p:cxnSp>
      <p:cxnSp>
        <p:nvCxnSpPr>
          <p:cNvPr id="644" name="Google Shape;644;g211fa14bd0a_2_153"/>
          <p:cNvCxnSpPr>
            <a:stCxn id="635" idx="0"/>
          </p:cNvCxnSpPr>
          <p:nvPr/>
        </p:nvCxnSpPr>
        <p:spPr>
          <a:xfrm>
            <a:off x="2416500" y="3460125"/>
            <a:ext cx="600900" cy="1206000"/>
          </a:xfrm>
          <a:prstGeom prst="straightConnector1">
            <a:avLst/>
          </a:prstGeom>
          <a:noFill/>
          <a:ln w="9525" cap="flat" cmpd="sng">
            <a:solidFill>
              <a:schemeClr val="dk2"/>
            </a:solidFill>
            <a:prstDash val="solid"/>
            <a:round/>
            <a:headEnd type="none" w="med" len="med"/>
            <a:tailEnd type="none" w="med" len="med"/>
          </a:ln>
        </p:spPr>
      </p:cxnSp>
      <p:cxnSp>
        <p:nvCxnSpPr>
          <p:cNvPr id="645" name="Google Shape;645;g211fa14bd0a_2_153"/>
          <p:cNvCxnSpPr/>
          <p:nvPr/>
        </p:nvCxnSpPr>
        <p:spPr>
          <a:xfrm>
            <a:off x="2443050" y="4301300"/>
            <a:ext cx="574500" cy="372300"/>
          </a:xfrm>
          <a:prstGeom prst="straightConnector1">
            <a:avLst/>
          </a:prstGeom>
          <a:noFill/>
          <a:ln w="9525" cap="flat" cmpd="sng">
            <a:solidFill>
              <a:schemeClr val="dk2"/>
            </a:solidFill>
            <a:prstDash val="solid"/>
            <a:round/>
            <a:headEnd type="none" w="med" len="med"/>
            <a:tailEnd type="none" w="med" len="med"/>
          </a:ln>
        </p:spPr>
      </p:cxnSp>
      <p:cxnSp>
        <p:nvCxnSpPr>
          <p:cNvPr id="646" name="Google Shape;646;g211fa14bd0a_2_153"/>
          <p:cNvCxnSpPr/>
          <p:nvPr/>
        </p:nvCxnSpPr>
        <p:spPr>
          <a:xfrm rot="10800000" flipH="1">
            <a:off x="2402850" y="4681100"/>
            <a:ext cx="622200" cy="348300"/>
          </a:xfrm>
          <a:prstGeom prst="straightConnector1">
            <a:avLst/>
          </a:prstGeom>
          <a:noFill/>
          <a:ln w="9525" cap="flat" cmpd="sng">
            <a:solidFill>
              <a:schemeClr val="dk2"/>
            </a:solidFill>
            <a:prstDash val="solid"/>
            <a:round/>
            <a:headEnd type="none" w="med" len="med"/>
            <a:tailEnd type="none" w="med" len="med"/>
          </a:ln>
        </p:spPr>
      </p:cxnSp>
      <p:cxnSp>
        <p:nvCxnSpPr>
          <p:cNvPr id="647" name="Google Shape;647;g211fa14bd0a_2_153"/>
          <p:cNvCxnSpPr/>
          <p:nvPr/>
        </p:nvCxnSpPr>
        <p:spPr>
          <a:xfrm>
            <a:off x="2417225" y="5031325"/>
            <a:ext cx="601200" cy="76200"/>
          </a:xfrm>
          <a:prstGeom prst="straightConnector1">
            <a:avLst/>
          </a:prstGeom>
          <a:noFill/>
          <a:ln w="9525" cap="flat" cmpd="sng">
            <a:solidFill>
              <a:schemeClr val="dk2"/>
            </a:solidFill>
            <a:prstDash val="solid"/>
            <a:round/>
            <a:headEnd type="none" w="med" len="med"/>
            <a:tailEnd type="none" w="med" len="med"/>
          </a:ln>
        </p:spPr>
      </p:cxnSp>
      <p:cxnSp>
        <p:nvCxnSpPr>
          <p:cNvPr id="648" name="Google Shape;648;g211fa14bd0a_2_153"/>
          <p:cNvCxnSpPr/>
          <p:nvPr/>
        </p:nvCxnSpPr>
        <p:spPr>
          <a:xfrm>
            <a:off x="2408775" y="5018625"/>
            <a:ext cx="615900" cy="46350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g211fa14bd0a_2_153"/>
          <p:cNvCxnSpPr/>
          <p:nvPr/>
        </p:nvCxnSpPr>
        <p:spPr>
          <a:xfrm>
            <a:off x="2405375" y="5024125"/>
            <a:ext cx="625800" cy="909000"/>
          </a:xfrm>
          <a:prstGeom prst="straightConnector1">
            <a:avLst/>
          </a:prstGeom>
          <a:noFill/>
          <a:ln w="9525" cap="flat" cmpd="sng">
            <a:solidFill>
              <a:schemeClr val="dk2"/>
            </a:solidFill>
            <a:prstDash val="solid"/>
            <a:round/>
            <a:headEnd type="none" w="med" len="med"/>
            <a:tailEnd type="none" w="med" len="med"/>
          </a:ln>
        </p:spPr>
      </p:cxnSp>
      <p:cxnSp>
        <p:nvCxnSpPr>
          <p:cNvPr id="650" name="Google Shape;650;g211fa14bd0a_2_153"/>
          <p:cNvCxnSpPr>
            <a:stCxn id="640" idx="3"/>
          </p:cNvCxnSpPr>
          <p:nvPr/>
        </p:nvCxnSpPr>
        <p:spPr>
          <a:xfrm rot="10800000" flipH="1">
            <a:off x="2400925" y="4696351"/>
            <a:ext cx="616500" cy="1123800"/>
          </a:xfrm>
          <a:prstGeom prst="straightConnector1">
            <a:avLst/>
          </a:prstGeom>
          <a:noFill/>
          <a:ln w="9525" cap="flat" cmpd="sng">
            <a:solidFill>
              <a:schemeClr val="dk2"/>
            </a:solidFill>
            <a:prstDash val="solid"/>
            <a:round/>
            <a:headEnd type="none" w="med" len="med"/>
            <a:tailEnd type="none" w="med" len="med"/>
          </a:ln>
        </p:spPr>
      </p:cxnSp>
      <p:cxnSp>
        <p:nvCxnSpPr>
          <p:cNvPr id="651" name="Google Shape;651;g211fa14bd0a_2_153"/>
          <p:cNvCxnSpPr>
            <a:stCxn id="640" idx="3"/>
          </p:cNvCxnSpPr>
          <p:nvPr/>
        </p:nvCxnSpPr>
        <p:spPr>
          <a:xfrm rot="10800000" flipH="1">
            <a:off x="2400925" y="5111851"/>
            <a:ext cx="609000" cy="708300"/>
          </a:xfrm>
          <a:prstGeom prst="straightConnector1">
            <a:avLst/>
          </a:prstGeom>
          <a:noFill/>
          <a:ln w="9525" cap="flat" cmpd="sng">
            <a:solidFill>
              <a:schemeClr val="dk2"/>
            </a:solidFill>
            <a:prstDash val="solid"/>
            <a:round/>
            <a:headEnd type="none" w="med" len="med"/>
            <a:tailEnd type="none" w="med" len="med"/>
          </a:ln>
        </p:spPr>
      </p:cxnSp>
      <p:sp>
        <p:nvSpPr>
          <p:cNvPr id="652" name="Google Shape;652;g211fa14bd0a_2_153"/>
          <p:cNvSpPr txBox="1"/>
          <p:nvPr/>
        </p:nvSpPr>
        <p:spPr>
          <a:xfrm>
            <a:off x="304075" y="3219100"/>
            <a:ext cx="2096700" cy="5805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a:solidFill>
                  <a:schemeClr val="lt1"/>
                </a:solidFill>
                <a:latin typeface="Century Gothic"/>
                <a:ea typeface="Century Gothic"/>
                <a:cs typeface="Century Gothic"/>
                <a:sym typeface="Century Gothic"/>
              </a:rPr>
              <a:t>Mixed-Use &amp; Commercial Property Opportunities</a:t>
            </a:r>
            <a:endParaRPr sz="120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57" name="Google Shape;657;g211fa14bd0a_2_8"/>
          <p:cNvSpPr/>
          <p:nvPr/>
        </p:nvSpPr>
        <p:spPr>
          <a:xfrm>
            <a:off x="0" y="0"/>
            <a:ext cx="12192012" cy="1504278"/>
          </a:xfrm>
          <a:prstGeom prst="flowChartDocument">
            <a:avLst/>
          </a:prstGeom>
          <a:solidFill>
            <a:srgbClr val="008B92"/>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658" name="Google Shape;658;g211fa14bd0a_2_8"/>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659" name="Google Shape;659;g211fa14bd0a_2_8"/>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660" name="Google Shape;660;g211fa14bd0a_2_8"/>
          <p:cNvSpPr txBox="1"/>
          <p:nvPr/>
        </p:nvSpPr>
        <p:spPr>
          <a:xfrm>
            <a:off x="1832425" y="371138"/>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THANK YOU!</a:t>
            </a:r>
            <a:endParaRPr sz="2900" b="1" i="0" u="none" strike="noStrike" cap="none">
              <a:solidFill>
                <a:schemeClr val="lt1"/>
              </a:solidFill>
              <a:latin typeface="Century Gothic"/>
              <a:ea typeface="Century Gothic"/>
              <a:cs typeface="Century Gothic"/>
              <a:sym typeface="Century Gothic"/>
            </a:endParaRPr>
          </a:p>
        </p:txBody>
      </p:sp>
      <p:sp>
        <p:nvSpPr>
          <p:cNvPr id="661" name="Google Shape;661;g211fa14bd0a_2_8"/>
          <p:cNvSpPr txBox="1"/>
          <p:nvPr/>
        </p:nvSpPr>
        <p:spPr>
          <a:xfrm>
            <a:off x="5902800" y="1428075"/>
            <a:ext cx="6289200" cy="414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Prepared for the City of Greenacres</a:t>
            </a:r>
            <a:endParaRPr sz="13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3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Mayor and City Council:</a:t>
            </a:r>
            <a:endParaRPr sz="13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Charles (Chuck) Shaw</a:t>
            </a:r>
            <a:r>
              <a:rPr lang="en-US" sz="1300">
                <a:solidFill>
                  <a:schemeClr val="dk1"/>
                </a:solidFill>
                <a:latin typeface="Century Gothic"/>
                <a:ea typeface="Century Gothic"/>
                <a:cs typeface="Century Gothic"/>
                <a:sym typeface="Century Gothic"/>
              </a:rPr>
              <a:t>, Mayor</a:t>
            </a: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John Tharp,</a:t>
            </a:r>
            <a:r>
              <a:rPr lang="en-US" sz="1300">
                <a:solidFill>
                  <a:schemeClr val="dk1"/>
                </a:solidFill>
                <a:latin typeface="Century Gothic"/>
                <a:ea typeface="Century Gothic"/>
                <a:cs typeface="Century Gothic"/>
                <a:sym typeface="Century Gothic"/>
              </a:rPr>
              <a:t> Councilmember, District I</a:t>
            </a: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Peter A. Noble</a:t>
            </a:r>
            <a:r>
              <a:rPr lang="en-US" sz="1300">
                <a:solidFill>
                  <a:schemeClr val="dk1"/>
                </a:solidFill>
                <a:latin typeface="Century Gothic"/>
                <a:ea typeface="Century Gothic"/>
                <a:cs typeface="Century Gothic"/>
                <a:sym typeface="Century Gothic"/>
              </a:rPr>
              <a:t>, Councilmember, District II</a:t>
            </a: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Judith Dugo</a:t>
            </a:r>
            <a:r>
              <a:rPr lang="en-US" sz="1300">
                <a:solidFill>
                  <a:schemeClr val="dk1"/>
                </a:solidFill>
                <a:latin typeface="Century Gothic"/>
                <a:ea typeface="Century Gothic"/>
                <a:cs typeface="Century Gothic"/>
                <a:sym typeface="Century Gothic"/>
              </a:rPr>
              <a:t>, Deputy Mayor, District III</a:t>
            </a: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Susy Diaz</a:t>
            </a:r>
            <a:r>
              <a:rPr lang="en-US" sz="1300">
                <a:solidFill>
                  <a:schemeClr val="dk1"/>
                </a:solidFill>
                <a:latin typeface="Century Gothic"/>
                <a:ea typeface="Century Gothic"/>
                <a:cs typeface="Century Gothic"/>
                <a:sym typeface="Century Gothic"/>
              </a:rPr>
              <a:t>, Councilmember, District IV</a:t>
            </a: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Paula Bousquet</a:t>
            </a:r>
            <a:r>
              <a:rPr lang="en-US" sz="1300">
                <a:solidFill>
                  <a:schemeClr val="dk1"/>
                </a:solidFill>
                <a:latin typeface="Century Gothic"/>
                <a:ea typeface="Century Gothic"/>
                <a:cs typeface="Century Gothic"/>
                <a:sym typeface="Century Gothic"/>
              </a:rPr>
              <a:t>, Councilmember, District V</a:t>
            </a: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Administration:</a:t>
            </a:r>
            <a:endParaRPr sz="13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Andrea McCue,</a:t>
            </a:r>
            <a:r>
              <a:rPr lang="en-US" sz="1300">
                <a:solidFill>
                  <a:schemeClr val="dk1"/>
                </a:solidFill>
                <a:latin typeface="Century Gothic"/>
                <a:ea typeface="Century Gothic"/>
                <a:cs typeface="Century Gothic"/>
                <a:sym typeface="Century Gothic"/>
              </a:rPr>
              <a:t> City Manager</a:t>
            </a: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Christy Goddeau</a:t>
            </a:r>
            <a:r>
              <a:rPr lang="en-US" sz="1300">
                <a:solidFill>
                  <a:schemeClr val="dk1"/>
                </a:solidFill>
                <a:latin typeface="Century Gothic"/>
                <a:ea typeface="Century Gothic"/>
                <a:cs typeface="Century Gothic"/>
                <a:sym typeface="Century Gothic"/>
              </a:rPr>
              <a:t>, City Attorney</a:t>
            </a: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Glen J. Torcivia</a:t>
            </a:r>
            <a:r>
              <a:rPr lang="en-US" sz="1300">
                <a:solidFill>
                  <a:schemeClr val="dk1"/>
                </a:solidFill>
                <a:latin typeface="Century Gothic"/>
                <a:ea typeface="Century Gothic"/>
                <a:cs typeface="Century Gothic"/>
                <a:sym typeface="Century Gothic"/>
              </a:rPr>
              <a:t>, City Attorney</a:t>
            </a: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Tanya Earley</a:t>
            </a:r>
            <a:r>
              <a:rPr lang="en-US" sz="1300">
                <a:solidFill>
                  <a:schemeClr val="dk1"/>
                </a:solidFill>
                <a:latin typeface="Century Gothic"/>
                <a:ea typeface="Century Gothic"/>
                <a:cs typeface="Century Gothic"/>
                <a:sym typeface="Century Gothic"/>
              </a:rPr>
              <a:t>, City Attorney</a:t>
            </a: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Quintella Moorer</a:t>
            </a:r>
            <a:r>
              <a:rPr lang="en-US" sz="1300">
                <a:solidFill>
                  <a:schemeClr val="dk1"/>
                </a:solidFill>
                <a:latin typeface="Century Gothic"/>
                <a:ea typeface="Century Gothic"/>
                <a:cs typeface="Century Gothic"/>
                <a:sym typeface="Century Gothic"/>
              </a:rPr>
              <a:t>, City Clerk</a:t>
            </a: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Leadership Project (LP) by</a:t>
            </a:r>
            <a:endParaRPr sz="13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The Urban Land Institute (ULI Southeast Florida/Caribbean) Leadership Institute</a:t>
            </a:r>
            <a:endParaRPr sz="13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solidFill>
                <a:srgbClr val="008B92"/>
              </a:solidFill>
              <a:latin typeface="Calibri"/>
              <a:ea typeface="Calibri"/>
              <a:cs typeface="Calibri"/>
              <a:sym typeface="Calibri"/>
            </a:endParaRPr>
          </a:p>
          <a:p>
            <a:pPr marL="0" lvl="0" indent="0" algn="ctr"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662" name="Google Shape;662;g211fa14bd0a_2_8"/>
          <p:cNvPicPr preferRelativeResize="0"/>
          <p:nvPr/>
        </p:nvPicPr>
        <p:blipFill rotWithShape="1">
          <a:blip r:embed="rId5">
            <a:alphaModFix/>
          </a:blip>
          <a:srcRect t="35307" b="30568"/>
          <a:stretch/>
        </p:blipFill>
        <p:spPr>
          <a:xfrm>
            <a:off x="7516600" y="6157938"/>
            <a:ext cx="1184700" cy="404275"/>
          </a:xfrm>
          <a:prstGeom prst="rect">
            <a:avLst/>
          </a:prstGeom>
          <a:noFill/>
          <a:ln>
            <a:noFill/>
          </a:ln>
        </p:spPr>
      </p:pic>
      <p:pic>
        <p:nvPicPr>
          <p:cNvPr id="663" name="Google Shape;663;g211fa14bd0a_2_8"/>
          <p:cNvPicPr preferRelativeResize="0"/>
          <p:nvPr/>
        </p:nvPicPr>
        <p:blipFill>
          <a:blip r:embed="rId6">
            <a:alphaModFix/>
          </a:blip>
          <a:stretch>
            <a:fillRect/>
          </a:stretch>
        </p:blipFill>
        <p:spPr>
          <a:xfrm>
            <a:off x="8987049" y="5996431"/>
            <a:ext cx="1184700" cy="538645"/>
          </a:xfrm>
          <a:prstGeom prst="rect">
            <a:avLst/>
          </a:prstGeom>
          <a:noFill/>
          <a:ln>
            <a:noFill/>
          </a:ln>
        </p:spPr>
      </p:pic>
      <p:pic>
        <p:nvPicPr>
          <p:cNvPr id="664" name="Google Shape;664;g211fa14bd0a_2_8"/>
          <p:cNvPicPr preferRelativeResize="0"/>
          <p:nvPr/>
        </p:nvPicPr>
        <p:blipFill>
          <a:blip r:embed="rId7">
            <a:alphaModFix/>
          </a:blip>
          <a:stretch>
            <a:fillRect/>
          </a:stretch>
        </p:blipFill>
        <p:spPr>
          <a:xfrm>
            <a:off x="10267000" y="6139812"/>
            <a:ext cx="1300137" cy="404275"/>
          </a:xfrm>
          <a:prstGeom prst="rect">
            <a:avLst/>
          </a:prstGeom>
          <a:noFill/>
          <a:ln>
            <a:noFill/>
          </a:ln>
        </p:spPr>
      </p:pic>
      <p:sp>
        <p:nvSpPr>
          <p:cNvPr id="665" name="Google Shape;665;g211fa14bd0a_2_8"/>
          <p:cNvSpPr txBox="1"/>
          <p:nvPr/>
        </p:nvSpPr>
        <p:spPr>
          <a:xfrm>
            <a:off x="53450" y="4904100"/>
            <a:ext cx="5829600" cy="218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a:solidFill>
                  <a:schemeClr val="dk1"/>
                </a:solidFill>
                <a:latin typeface="Century Gothic"/>
                <a:ea typeface="Century Gothic"/>
                <a:cs typeface="Century Gothic"/>
                <a:sym typeface="Century Gothic"/>
              </a:rPr>
              <a:t>Acknowledgements</a:t>
            </a:r>
            <a:endParaRPr sz="12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200">
                <a:solidFill>
                  <a:schemeClr val="dk1"/>
                </a:solidFill>
                <a:latin typeface="Century Gothic"/>
                <a:ea typeface="Century Gothic"/>
                <a:cs typeface="Century Gothic"/>
                <a:sym typeface="Century Gothic"/>
              </a:rPr>
              <a:t>Our Team would like to thank City staff including, Andrea McCue, City Manage; Gigi Chazu, Director of Economic Development; Denise Malene, Director of Development and Neighborhood Services; and Gionni Gallier, Senior Planner for supporting project information, insight and collaboration.</a:t>
            </a:r>
            <a:endParaRPr sz="12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200">
                <a:solidFill>
                  <a:schemeClr val="dk1"/>
                </a:solidFill>
                <a:latin typeface="Century Gothic"/>
                <a:ea typeface="Century Gothic"/>
                <a:cs typeface="Century Gothic"/>
                <a:sym typeface="Century Gothic"/>
              </a:rPr>
              <a:t>We would also like to thank ULI for the opportunity to participate in the 2024 Leadership Institute Program and our advisor Rafael Romeo, for his valuable guidance; and our respective employers for their support.</a:t>
            </a:r>
            <a:endParaRPr sz="12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000" b="1">
              <a:solidFill>
                <a:schemeClr val="dk1"/>
              </a:solidFill>
              <a:latin typeface="Century Gothic"/>
              <a:ea typeface="Century Gothic"/>
              <a:cs typeface="Century Gothic"/>
              <a:sym typeface="Century Gothic"/>
            </a:endParaRPr>
          </a:p>
        </p:txBody>
      </p:sp>
      <p:sp>
        <p:nvSpPr>
          <p:cNvPr id="666" name="Google Shape;666;g211fa14bd0a_2_8"/>
          <p:cNvSpPr txBox="1"/>
          <p:nvPr/>
        </p:nvSpPr>
        <p:spPr>
          <a:xfrm>
            <a:off x="174200" y="1601038"/>
            <a:ext cx="5588100" cy="340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chemeClr val="dk1"/>
                </a:solidFill>
                <a:latin typeface="Century Gothic"/>
                <a:ea typeface="Century Gothic"/>
                <a:cs typeface="Century Gothic"/>
                <a:sym typeface="Century Gothic"/>
              </a:rPr>
              <a:t>2024 Leadership Institute Project Team:</a:t>
            </a:r>
            <a:endParaRPr sz="13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3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1300" b="1">
                <a:solidFill>
                  <a:schemeClr val="dk1"/>
                </a:solidFill>
                <a:latin typeface="Calibri"/>
                <a:ea typeface="Calibri"/>
                <a:cs typeface="Calibri"/>
                <a:sym typeface="Calibri"/>
              </a:rPr>
              <a:t>Matthew Barnes, AICP, </a:t>
            </a:r>
            <a:r>
              <a:rPr lang="en-US" sz="1300">
                <a:solidFill>
                  <a:schemeClr val="dk1"/>
                </a:solidFill>
                <a:latin typeface="Calibri"/>
                <a:ea typeface="Calibri"/>
                <a:cs typeface="Calibri"/>
                <a:sym typeface="Calibri"/>
              </a:rPr>
              <a:t>Senior Project Manager, WGI</a:t>
            </a:r>
            <a:endParaRPr sz="1300">
              <a:solidFill>
                <a:schemeClr val="dk1"/>
              </a:solidFill>
              <a:latin typeface="Calibri"/>
              <a:ea typeface="Calibri"/>
              <a:cs typeface="Calibri"/>
              <a:sym typeface="Calibri"/>
            </a:endParaRPr>
          </a:p>
          <a:p>
            <a:pPr marL="0" lvl="0" indent="0" algn="ctr" rtl="0">
              <a:spcBef>
                <a:spcPts val="0"/>
              </a:spcBef>
              <a:spcAft>
                <a:spcPts val="0"/>
              </a:spcAft>
              <a:buNone/>
            </a:pPr>
            <a:endParaRPr sz="1300" b="1">
              <a:solidFill>
                <a:schemeClr val="dk1"/>
              </a:solidFill>
              <a:latin typeface="Calibri"/>
              <a:ea typeface="Calibri"/>
              <a:cs typeface="Calibri"/>
              <a:sym typeface="Calibri"/>
            </a:endParaRPr>
          </a:p>
          <a:p>
            <a:pPr marL="0" lvl="0" indent="0" algn="ctr" rtl="0">
              <a:spcBef>
                <a:spcPts val="0"/>
              </a:spcBef>
              <a:spcAft>
                <a:spcPts val="0"/>
              </a:spcAft>
              <a:buNone/>
            </a:pPr>
            <a:r>
              <a:rPr lang="en-US" sz="1300" b="1">
                <a:solidFill>
                  <a:schemeClr val="dk1"/>
                </a:solidFill>
                <a:latin typeface="Calibri"/>
                <a:ea typeface="Calibri"/>
                <a:cs typeface="Calibri"/>
                <a:sym typeface="Calibri"/>
              </a:rPr>
              <a:t>Gina Chiello, WEDG, </a:t>
            </a:r>
            <a:r>
              <a:rPr lang="en-US" sz="1300">
                <a:solidFill>
                  <a:schemeClr val="dk1"/>
                </a:solidFill>
                <a:latin typeface="Calibri"/>
                <a:ea typeface="Calibri"/>
                <a:cs typeface="Calibri"/>
                <a:sym typeface="Calibri"/>
              </a:rPr>
              <a:t>Senior Director, Cummins Cederberg Inc.</a:t>
            </a:r>
            <a:endParaRPr sz="1300" b="1">
              <a:solidFill>
                <a:schemeClr val="dk1"/>
              </a:solidFill>
              <a:latin typeface="Calibri"/>
              <a:ea typeface="Calibri"/>
              <a:cs typeface="Calibri"/>
              <a:sym typeface="Calibri"/>
            </a:endParaRPr>
          </a:p>
          <a:p>
            <a:pPr marL="0" lvl="0" indent="0" algn="ctr" rtl="0">
              <a:spcBef>
                <a:spcPts val="0"/>
              </a:spcBef>
              <a:spcAft>
                <a:spcPts val="0"/>
              </a:spcAft>
              <a:buNone/>
            </a:pPr>
            <a:endParaRPr sz="1300">
              <a:solidFill>
                <a:schemeClr val="dk1"/>
              </a:solidFill>
              <a:latin typeface="Calibri"/>
              <a:ea typeface="Calibri"/>
              <a:cs typeface="Calibri"/>
              <a:sym typeface="Calibri"/>
            </a:endParaRPr>
          </a:p>
          <a:p>
            <a:pPr marL="0" lvl="0" indent="0" algn="ctr" rtl="0">
              <a:spcBef>
                <a:spcPts val="0"/>
              </a:spcBef>
              <a:spcAft>
                <a:spcPts val="0"/>
              </a:spcAft>
              <a:buNone/>
            </a:pPr>
            <a:r>
              <a:rPr lang="en-US" sz="1300" b="1">
                <a:solidFill>
                  <a:schemeClr val="dk1"/>
                </a:solidFill>
                <a:latin typeface="Calibri"/>
                <a:ea typeface="Calibri"/>
                <a:cs typeface="Calibri"/>
                <a:sym typeface="Calibri"/>
              </a:rPr>
              <a:t>Maria Debye Saxinger, ASLA, </a:t>
            </a:r>
            <a:r>
              <a:rPr lang="en-US" sz="1300">
                <a:solidFill>
                  <a:schemeClr val="dk1"/>
                </a:solidFill>
                <a:latin typeface="Calibri"/>
                <a:ea typeface="Calibri"/>
                <a:cs typeface="Calibri"/>
                <a:sym typeface="Calibri"/>
              </a:rPr>
              <a:t>Master Plan Manager, Miami-Dade Parks</a:t>
            </a:r>
            <a:endParaRPr sz="1300" b="1">
              <a:solidFill>
                <a:schemeClr val="dk1"/>
              </a:solidFill>
              <a:latin typeface="Calibri"/>
              <a:ea typeface="Calibri"/>
              <a:cs typeface="Calibri"/>
              <a:sym typeface="Calibri"/>
            </a:endParaRPr>
          </a:p>
          <a:p>
            <a:pPr marL="0" lvl="0" indent="0" algn="ctr" rtl="0">
              <a:spcBef>
                <a:spcPts val="0"/>
              </a:spcBef>
              <a:spcAft>
                <a:spcPts val="0"/>
              </a:spcAft>
              <a:buNone/>
            </a:pPr>
            <a:endParaRPr sz="1300">
              <a:solidFill>
                <a:schemeClr val="dk1"/>
              </a:solidFill>
              <a:latin typeface="Calibri"/>
              <a:ea typeface="Calibri"/>
              <a:cs typeface="Calibri"/>
              <a:sym typeface="Calibri"/>
            </a:endParaRPr>
          </a:p>
          <a:p>
            <a:pPr marL="0" lvl="0" indent="0" algn="ctr" rtl="0">
              <a:spcBef>
                <a:spcPts val="0"/>
              </a:spcBef>
              <a:spcAft>
                <a:spcPts val="0"/>
              </a:spcAft>
              <a:buNone/>
            </a:pPr>
            <a:r>
              <a:rPr lang="en-US" sz="1300" b="1">
                <a:solidFill>
                  <a:schemeClr val="dk1"/>
                </a:solidFill>
                <a:latin typeface="Calibri"/>
                <a:ea typeface="Calibri"/>
                <a:cs typeface="Calibri"/>
                <a:sym typeface="Calibri"/>
              </a:rPr>
              <a:t>Grég Gabriel, </a:t>
            </a:r>
            <a:r>
              <a:rPr lang="en-US" sz="1300">
                <a:solidFill>
                  <a:schemeClr val="dk1"/>
                </a:solidFill>
                <a:latin typeface="Calibri"/>
                <a:ea typeface="Calibri"/>
                <a:cs typeface="Calibri"/>
                <a:sym typeface="Calibri"/>
              </a:rPr>
              <a:t>Regional Director of Acquisition &amp; Development, Pinnacle</a:t>
            </a:r>
            <a:endParaRPr sz="1300" b="1">
              <a:solidFill>
                <a:schemeClr val="dk1"/>
              </a:solidFill>
              <a:latin typeface="Calibri"/>
              <a:ea typeface="Calibri"/>
              <a:cs typeface="Calibri"/>
              <a:sym typeface="Calibri"/>
            </a:endParaRPr>
          </a:p>
          <a:p>
            <a:pPr marL="0" lvl="0" indent="0" algn="ctr" rtl="0">
              <a:spcBef>
                <a:spcPts val="0"/>
              </a:spcBef>
              <a:spcAft>
                <a:spcPts val="0"/>
              </a:spcAft>
              <a:buNone/>
            </a:pPr>
            <a:endParaRPr sz="1300">
              <a:solidFill>
                <a:schemeClr val="dk1"/>
              </a:solidFill>
              <a:latin typeface="Calibri"/>
              <a:ea typeface="Calibri"/>
              <a:cs typeface="Calibri"/>
              <a:sym typeface="Calibri"/>
            </a:endParaRPr>
          </a:p>
          <a:p>
            <a:pPr marL="0" lvl="0" indent="0" algn="ctr" rtl="0">
              <a:spcBef>
                <a:spcPts val="0"/>
              </a:spcBef>
              <a:spcAft>
                <a:spcPts val="0"/>
              </a:spcAft>
              <a:buNone/>
            </a:pPr>
            <a:r>
              <a:rPr lang="en-US" sz="1300" b="1">
                <a:solidFill>
                  <a:schemeClr val="dk1"/>
                </a:solidFill>
                <a:latin typeface="Calibri"/>
                <a:ea typeface="Calibri"/>
                <a:cs typeface="Calibri"/>
                <a:sym typeface="Calibri"/>
              </a:rPr>
              <a:t>Trisha Logan, AICP, </a:t>
            </a:r>
            <a:r>
              <a:rPr lang="en-US" sz="1300">
                <a:solidFill>
                  <a:schemeClr val="dk1"/>
                </a:solidFill>
                <a:latin typeface="Calibri"/>
                <a:ea typeface="Calibri"/>
                <a:cs typeface="Calibri"/>
                <a:sym typeface="Calibri"/>
              </a:rPr>
              <a:t>Principal Urban Planner, City of Fort Lauderdale</a:t>
            </a:r>
            <a:endParaRPr sz="1300" b="1">
              <a:solidFill>
                <a:schemeClr val="dk1"/>
              </a:solidFill>
              <a:latin typeface="Calibri"/>
              <a:ea typeface="Calibri"/>
              <a:cs typeface="Calibri"/>
              <a:sym typeface="Calibri"/>
            </a:endParaRPr>
          </a:p>
          <a:p>
            <a:pPr marL="0" lvl="0" indent="0" algn="ctr" rtl="0">
              <a:spcBef>
                <a:spcPts val="0"/>
              </a:spcBef>
              <a:spcAft>
                <a:spcPts val="0"/>
              </a:spcAft>
              <a:buNone/>
            </a:pPr>
            <a:endParaRPr sz="1300">
              <a:solidFill>
                <a:schemeClr val="dk1"/>
              </a:solidFill>
              <a:latin typeface="Calibri"/>
              <a:ea typeface="Calibri"/>
              <a:cs typeface="Calibri"/>
              <a:sym typeface="Calibri"/>
            </a:endParaRPr>
          </a:p>
          <a:p>
            <a:pPr marL="0" lvl="0" indent="0" algn="ctr" rtl="0">
              <a:spcBef>
                <a:spcPts val="0"/>
              </a:spcBef>
              <a:spcAft>
                <a:spcPts val="0"/>
              </a:spcAft>
              <a:buNone/>
            </a:pPr>
            <a:r>
              <a:rPr lang="en-US" sz="1300" b="1">
                <a:solidFill>
                  <a:schemeClr val="dk1"/>
                </a:solidFill>
                <a:latin typeface="Calibri"/>
                <a:ea typeface="Calibri"/>
                <a:cs typeface="Calibri"/>
                <a:sym typeface="Calibri"/>
              </a:rPr>
              <a:t>David Rendina, </a:t>
            </a:r>
            <a:r>
              <a:rPr lang="en-US" sz="1300">
                <a:solidFill>
                  <a:schemeClr val="dk1"/>
                </a:solidFill>
                <a:latin typeface="Calibri"/>
                <a:ea typeface="Calibri"/>
                <a:cs typeface="Calibri"/>
                <a:sym typeface="Calibri"/>
              </a:rPr>
              <a:t>Chief Strategy Officer, Rendina Real Estate Development </a:t>
            </a:r>
            <a:endParaRPr sz="1300" b="1">
              <a:solidFill>
                <a:schemeClr val="dk1"/>
              </a:solidFill>
              <a:latin typeface="Calibri"/>
              <a:ea typeface="Calibri"/>
              <a:cs typeface="Calibri"/>
              <a:sym typeface="Calibri"/>
            </a:endParaRPr>
          </a:p>
          <a:p>
            <a:pPr marL="0" lvl="0" indent="0" algn="ctr" rtl="0">
              <a:spcBef>
                <a:spcPts val="0"/>
              </a:spcBef>
              <a:spcAft>
                <a:spcPts val="0"/>
              </a:spcAft>
              <a:buNone/>
            </a:pPr>
            <a:endParaRPr sz="1300">
              <a:solidFill>
                <a:schemeClr val="dk1"/>
              </a:solidFill>
              <a:latin typeface="Calibri"/>
              <a:ea typeface="Calibri"/>
              <a:cs typeface="Calibri"/>
              <a:sym typeface="Calibri"/>
            </a:endParaRPr>
          </a:p>
          <a:p>
            <a:pPr marL="0" lvl="0" indent="0" algn="ctr" rtl="0">
              <a:spcBef>
                <a:spcPts val="0"/>
              </a:spcBef>
              <a:spcAft>
                <a:spcPts val="0"/>
              </a:spcAft>
              <a:buNone/>
            </a:pPr>
            <a:r>
              <a:rPr lang="en-US" sz="1300" b="1">
                <a:solidFill>
                  <a:schemeClr val="dk1"/>
                </a:solidFill>
                <a:latin typeface="Calibri"/>
                <a:ea typeface="Calibri"/>
                <a:cs typeface="Calibri"/>
                <a:sym typeface="Calibri"/>
              </a:rPr>
              <a:t>Michael Trimble, </a:t>
            </a:r>
            <a:r>
              <a:rPr lang="en-US" sz="1300">
                <a:solidFill>
                  <a:schemeClr val="dk1"/>
                </a:solidFill>
                <a:latin typeface="Calibri"/>
                <a:ea typeface="Calibri"/>
                <a:cs typeface="Calibri"/>
                <a:sym typeface="Calibri"/>
              </a:rPr>
              <a:t>Senior Director of Development, Ram Realty Advisor</a:t>
            </a:r>
            <a:r>
              <a:rPr lang="en-US">
                <a:solidFill>
                  <a:schemeClr val="dk1"/>
                </a:solidFill>
                <a:latin typeface="Calibri"/>
                <a:ea typeface="Calibri"/>
                <a:cs typeface="Calibri"/>
                <a:sym typeface="Calibri"/>
              </a:rPr>
              <a:t>s</a:t>
            </a:r>
            <a:endParaRPr sz="1300" b="1">
              <a:solidFill>
                <a:schemeClr val="dk1"/>
              </a:solidFill>
              <a:latin typeface="Calibri"/>
              <a:ea typeface="Calibri"/>
              <a:cs typeface="Calibri"/>
              <a:sym typeface="Calibri"/>
            </a:endParaRPr>
          </a:p>
          <a:p>
            <a:pPr marL="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667" name="Google Shape;667;g211fa14bd0a_2_8"/>
          <p:cNvSpPr txBox="1"/>
          <p:nvPr/>
        </p:nvSpPr>
        <p:spPr>
          <a:xfrm>
            <a:off x="7837775" y="5653275"/>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b="1">
                <a:solidFill>
                  <a:schemeClr val="dk1"/>
                </a:solidFill>
                <a:latin typeface="Century Gothic"/>
                <a:ea typeface="Century Gothic"/>
                <a:cs typeface="Century Gothic"/>
                <a:sym typeface="Century Gothic"/>
              </a:rPr>
              <a:t>Thank you to our 2024 Sponsors:</a:t>
            </a:r>
            <a:endParaRPr sz="1000" b="1">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pic>
        <p:nvPicPr>
          <p:cNvPr id="136" name="Google Shape;136;g211fa14bd0a_0_301"/>
          <p:cNvPicPr preferRelativeResize="0"/>
          <p:nvPr/>
        </p:nvPicPr>
        <p:blipFill>
          <a:blip r:embed="rId3">
            <a:alphaModFix/>
          </a:blip>
          <a:stretch>
            <a:fillRect/>
          </a:stretch>
        </p:blipFill>
        <p:spPr>
          <a:xfrm>
            <a:off x="0" y="2298700"/>
            <a:ext cx="6914478" cy="4021075"/>
          </a:xfrm>
          <a:prstGeom prst="rect">
            <a:avLst/>
          </a:prstGeom>
          <a:noFill/>
          <a:ln>
            <a:noFill/>
          </a:ln>
        </p:spPr>
      </p:pic>
      <p:pic>
        <p:nvPicPr>
          <p:cNvPr id="137" name="Google Shape;137;g211fa14bd0a_0_301"/>
          <p:cNvPicPr preferRelativeResize="0"/>
          <p:nvPr/>
        </p:nvPicPr>
        <p:blipFill>
          <a:blip r:embed="rId4">
            <a:alphaModFix/>
          </a:blip>
          <a:stretch>
            <a:fillRect/>
          </a:stretch>
        </p:blipFill>
        <p:spPr>
          <a:xfrm>
            <a:off x="6671875" y="2333901"/>
            <a:ext cx="5390551" cy="2556051"/>
          </a:xfrm>
          <a:prstGeom prst="rect">
            <a:avLst/>
          </a:prstGeom>
          <a:noFill/>
          <a:ln w="38100" cap="flat" cmpd="sng">
            <a:solidFill>
              <a:srgbClr val="008893"/>
            </a:solidFill>
            <a:prstDash val="solid"/>
            <a:round/>
            <a:headEnd type="none" w="sm" len="sm"/>
            <a:tailEnd type="none" w="sm" len="sm"/>
          </a:ln>
        </p:spPr>
      </p:pic>
      <p:sp>
        <p:nvSpPr>
          <p:cNvPr id="138" name="Google Shape;138;g211fa14bd0a_0_301"/>
          <p:cNvSpPr/>
          <p:nvPr/>
        </p:nvSpPr>
        <p:spPr>
          <a:xfrm>
            <a:off x="0" y="0"/>
            <a:ext cx="12192012" cy="1504278"/>
          </a:xfrm>
          <a:prstGeom prst="flowChartDocument">
            <a:avLst/>
          </a:prstGeom>
          <a:solidFill>
            <a:srgbClr val="008B92"/>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139" name="Google Shape;139;g211fa14bd0a_0_301"/>
          <p:cNvPicPr preferRelativeResize="0"/>
          <p:nvPr/>
        </p:nvPicPr>
        <p:blipFill rotWithShape="1">
          <a:blip r:embed="rId5">
            <a:alphaModFix/>
          </a:blip>
          <a:srcRect/>
          <a:stretch/>
        </p:blipFill>
        <p:spPr>
          <a:xfrm>
            <a:off x="174200" y="163275"/>
            <a:ext cx="1067800" cy="1067800"/>
          </a:xfrm>
          <a:prstGeom prst="rect">
            <a:avLst/>
          </a:prstGeom>
          <a:noFill/>
          <a:ln>
            <a:noFill/>
          </a:ln>
        </p:spPr>
      </p:pic>
      <p:pic>
        <p:nvPicPr>
          <p:cNvPr id="140" name="Google Shape;140;g211fa14bd0a_0_301"/>
          <p:cNvPicPr preferRelativeResize="0"/>
          <p:nvPr/>
        </p:nvPicPr>
        <p:blipFill rotWithShape="1">
          <a:blip r:embed="rId6">
            <a:alphaModFix/>
          </a:blip>
          <a:srcRect l="36278" r="36054" b="36892"/>
          <a:stretch/>
        </p:blipFill>
        <p:spPr>
          <a:xfrm>
            <a:off x="11180675" y="118425"/>
            <a:ext cx="881751" cy="938799"/>
          </a:xfrm>
          <a:prstGeom prst="rect">
            <a:avLst/>
          </a:prstGeom>
          <a:noFill/>
          <a:ln>
            <a:noFill/>
          </a:ln>
        </p:spPr>
      </p:pic>
      <p:sp>
        <p:nvSpPr>
          <p:cNvPr id="141" name="Google Shape;141;g211fa14bd0a_0_301"/>
          <p:cNvSpPr/>
          <p:nvPr/>
        </p:nvSpPr>
        <p:spPr>
          <a:xfrm>
            <a:off x="6736075" y="2444500"/>
            <a:ext cx="585300" cy="1371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42" name="Google Shape;142;g211fa14bd0a_0_301"/>
          <p:cNvSpPr/>
          <p:nvPr/>
        </p:nvSpPr>
        <p:spPr>
          <a:xfrm>
            <a:off x="7400525" y="3986800"/>
            <a:ext cx="506100" cy="831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43" name="Google Shape;143;g211fa14bd0a_0_301"/>
          <p:cNvSpPr/>
          <p:nvPr/>
        </p:nvSpPr>
        <p:spPr>
          <a:xfrm>
            <a:off x="273050" y="2374900"/>
            <a:ext cx="1771800" cy="30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44" name="Google Shape;144;g211fa14bd0a_0_301"/>
          <p:cNvSpPr txBox="1"/>
          <p:nvPr/>
        </p:nvSpPr>
        <p:spPr>
          <a:xfrm>
            <a:off x="444500" y="1732875"/>
            <a:ext cx="3687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Century Gothic"/>
                <a:ea typeface="Century Gothic"/>
                <a:cs typeface="Century Gothic"/>
                <a:sym typeface="Century Gothic"/>
              </a:rPr>
              <a:t>DEMOGRAPHICS</a:t>
            </a:r>
            <a:endParaRPr/>
          </a:p>
        </p:txBody>
      </p:sp>
      <p:sp>
        <p:nvSpPr>
          <p:cNvPr id="145" name="Google Shape;145;g211fa14bd0a_0_301"/>
          <p:cNvSpPr txBox="1"/>
          <p:nvPr/>
        </p:nvSpPr>
        <p:spPr>
          <a:xfrm>
            <a:off x="1534800" y="371138"/>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Background Research</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pic>
        <p:nvPicPr>
          <p:cNvPr id="150" name="Google Shape;150;g2c40962d662_0_48"/>
          <p:cNvPicPr preferRelativeResize="0"/>
          <p:nvPr/>
        </p:nvPicPr>
        <p:blipFill rotWithShape="1">
          <a:blip r:embed="rId3">
            <a:alphaModFix/>
          </a:blip>
          <a:srcRect l="1854" t="8036"/>
          <a:stretch/>
        </p:blipFill>
        <p:spPr>
          <a:xfrm>
            <a:off x="0" y="1231075"/>
            <a:ext cx="8350299" cy="5626926"/>
          </a:xfrm>
          <a:prstGeom prst="rect">
            <a:avLst/>
          </a:prstGeom>
          <a:noFill/>
          <a:ln>
            <a:noFill/>
          </a:ln>
        </p:spPr>
      </p:pic>
      <p:sp>
        <p:nvSpPr>
          <p:cNvPr id="151" name="Google Shape;151;g2c40962d662_0_48"/>
          <p:cNvSpPr/>
          <p:nvPr/>
        </p:nvSpPr>
        <p:spPr>
          <a:xfrm>
            <a:off x="0" y="0"/>
            <a:ext cx="12192012" cy="1504278"/>
          </a:xfrm>
          <a:prstGeom prst="flowChartDocument">
            <a:avLst/>
          </a:prstGeom>
          <a:solidFill>
            <a:srgbClr val="008B92"/>
          </a:solidFill>
          <a:ln w="9525" cap="flat" cmpd="sng">
            <a:solidFill>
              <a:schemeClr val="dk2"/>
            </a:solidFill>
            <a:prstDash val="solid"/>
            <a:round/>
            <a:headEnd type="none" w="sm" len="sm"/>
            <a:tailEnd type="none" w="sm" len="sm"/>
          </a:ln>
          <a:effectLst>
            <a:outerShdw blurRad="57150" dist="28575" algn="bl" rotWithShape="0">
              <a:srgbClr val="134F5C">
                <a:alpha val="49803"/>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152" name="Google Shape;152;g2c40962d662_0_48"/>
          <p:cNvPicPr preferRelativeResize="0"/>
          <p:nvPr/>
        </p:nvPicPr>
        <p:blipFill rotWithShape="1">
          <a:blip r:embed="rId4">
            <a:alphaModFix/>
          </a:blip>
          <a:srcRect/>
          <a:stretch/>
        </p:blipFill>
        <p:spPr>
          <a:xfrm>
            <a:off x="174200" y="163275"/>
            <a:ext cx="1067800" cy="1067800"/>
          </a:xfrm>
          <a:prstGeom prst="rect">
            <a:avLst/>
          </a:prstGeom>
          <a:noFill/>
          <a:ln>
            <a:noFill/>
          </a:ln>
        </p:spPr>
      </p:pic>
      <p:pic>
        <p:nvPicPr>
          <p:cNvPr id="153" name="Google Shape;153;g2c40962d662_0_48"/>
          <p:cNvPicPr preferRelativeResize="0"/>
          <p:nvPr/>
        </p:nvPicPr>
        <p:blipFill rotWithShape="1">
          <a:blip r:embed="rId5">
            <a:alphaModFix/>
          </a:blip>
          <a:srcRect l="36278" r="36053" b="36892"/>
          <a:stretch/>
        </p:blipFill>
        <p:spPr>
          <a:xfrm>
            <a:off x="11180675" y="118425"/>
            <a:ext cx="881751" cy="938799"/>
          </a:xfrm>
          <a:prstGeom prst="rect">
            <a:avLst/>
          </a:prstGeom>
          <a:noFill/>
          <a:ln>
            <a:noFill/>
          </a:ln>
        </p:spPr>
      </p:pic>
      <p:pic>
        <p:nvPicPr>
          <p:cNvPr id="154" name="Google Shape;154;g2c40962d662_0_48"/>
          <p:cNvPicPr preferRelativeResize="0"/>
          <p:nvPr/>
        </p:nvPicPr>
        <p:blipFill rotWithShape="1">
          <a:blip r:embed="rId6">
            <a:alphaModFix/>
          </a:blip>
          <a:srcRect t="18268" b="21180"/>
          <a:stretch/>
        </p:blipFill>
        <p:spPr>
          <a:xfrm>
            <a:off x="174200" y="2817776"/>
            <a:ext cx="2634624" cy="2127073"/>
          </a:xfrm>
          <a:prstGeom prst="rect">
            <a:avLst/>
          </a:prstGeom>
          <a:noFill/>
          <a:ln>
            <a:noFill/>
          </a:ln>
          <a:effectLst>
            <a:outerShdw blurRad="57150" dist="19050" dir="5400000" algn="bl" rotWithShape="0">
              <a:srgbClr val="000000">
                <a:alpha val="49803"/>
              </a:srgbClr>
            </a:outerShdw>
          </a:effectLst>
        </p:spPr>
      </p:pic>
      <p:sp>
        <p:nvSpPr>
          <p:cNvPr id="155" name="Google Shape;155;g2c40962d662_0_48"/>
          <p:cNvSpPr txBox="1"/>
          <p:nvPr/>
        </p:nvSpPr>
        <p:spPr>
          <a:xfrm>
            <a:off x="9064300" y="6209525"/>
            <a:ext cx="4931400" cy="762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C343D"/>
                </a:solidFill>
                <a:latin typeface="Century Gothic"/>
                <a:ea typeface="Century Gothic"/>
                <a:cs typeface="Century Gothic"/>
                <a:sym typeface="Century Gothic"/>
              </a:rPr>
              <a:t>BACKGROUND</a:t>
            </a:r>
            <a:endParaRPr sz="2900" b="1" i="0" u="none" strike="noStrike" cap="none">
              <a:solidFill>
                <a:srgbClr val="CCCCCC"/>
              </a:solidFill>
              <a:latin typeface="Century Gothic"/>
              <a:ea typeface="Century Gothic"/>
              <a:cs typeface="Century Gothic"/>
              <a:sym typeface="Century Gothic"/>
            </a:endParaRPr>
          </a:p>
        </p:txBody>
      </p:sp>
      <p:sp>
        <p:nvSpPr>
          <p:cNvPr id="156" name="Google Shape;156;g2c40962d662_0_48"/>
          <p:cNvSpPr txBox="1"/>
          <p:nvPr/>
        </p:nvSpPr>
        <p:spPr>
          <a:xfrm>
            <a:off x="97250" y="1504275"/>
            <a:ext cx="33156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2"/>
                </a:solidFill>
                <a:latin typeface="Century Gothic"/>
                <a:ea typeface="Century Gothic"/>
                <a:cs typeface="Century Gothic"/>
                <a:sym typeface="Century Gothic"/>
              </a:rPr>
              <a:t>STRATEGIC AREAS</a:t>
            </a:r>
            <a:endParaRPr sz="2900" b="1" i="0" u="none" strike="noStrike" cap="none">
              <a:solidFill>
                <a:schemeClr val="lt2"/>
              </a:solidFill>
              <a:latin typeface="Century Gothic"/>
              <a:ea typeface="Century Gothic"/>
              <a:cs typeface="Century Gothic"/>
              <a:sym typeface="Century Gothic"/>
            </a:endParaRPr>
          </a:p>
        </p:txBody>
      </p:sp>
      <p:pic>
        <p:nvPicPr>
          <p:cNvPr id="157" name="Google Shape;157;g2c40962d662_0_48"/>
          <p:cNvPicPr preferRelativeResize="0"/>
          <p:nvPr/>
        </p:nvPicPr>
        <p:blipFill rotWithShape="1">
          <a:blip r:embed="rId7">
            <a:alphaModFix/>
          </a:blip>
          <a:srcRect t="18247" r="12838"/>
          <a:stretch/>
        </p:blipFill>
        <p:spPr>
          <a:xfrm>
            <a:off x="1329100" y="4821910"/>
            <a:ext cx="2842776" cy="1999764"/>
          </a:xfrm>
          <a:prstGeom prst="rect">
            <a:avLst/>
          </a:prstGeom>
          <a:noFill/>
          <a:ln>
            <a:noFill/>
          </a:ln>
          <a:effectLst>
            <a:outerShdw blurRad="57150" dist="19050" dir="5400000" algn="bl" rotWithShape="0">
              <a:srgbClr val="000000">
                <a:alpha val="49803"/>
              </a:srgbClr>
            </a:outerShdw>
          </a:effectLst>
        </p:spPr>
      </p:pic>
      <p:sp>
        <p:nvSpPr>
          <p:cNvPr id="158" name="Google Shape;158;g2c40962d662_0_48"/>
          <p:cNvSpPr/>
          <p:nvPr/>
        </p:nvSpPr>
        <p:spPr>
          <a:xfrm>
            <a:off x="3998475" y="2589675"/>
            <a:ext cx="260700" cy="938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59" name="Google Shape;159;g2c40962d662_0_48"/>
          <p:cNvPicPr preferRelativeResize="0"/>
          <p:nvPr/>
        </p:nvPicPr>
        <p:blipFill rotWithShape="1">
          <a:blip r:embed="rId8">
            <a:alphaModFix/>
          </a:blip>
          <a:srcRect l="52994" t="20757" r="20538" b="19782"/>
          <a:stretch/>
        </p:blipFill>
        <p:spPr>
          <a:xfrm>
            <a:off x="8783850" y="1379776"/>
            <a:ext cx="3136727" cy="4559000"/>
          </a:xfrm>
          <a:prstGeom prst="rect">
            <a:avLst/>
          </a:prstGeom>
          <a:noFill/>
          <a:ln>
            <a:noFill/>
          </a:ln>
        </p:spPr>
      </p:pic>
      <p:sp>
        <p:nvSpPr>
          <p:cNvPr id="160" name="Google Shape;160;g2c40962d662_0_48"/>
          <p:cNvSpPr txBox="1"/>
          <p:nvPr/>
        </p:nvSpPr>
        <p:spPr>
          <a:xfrm>
            <a:off x="1426963" y="371125"/>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Strategic Areas</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pic>
        <p:nvPicPr>
          <p:cNvPr id="165" name="Google Shape;165;g2c40962d662_0_7"/>
          <p:cNvPicPr preferRelativeResize="0"/>
          <p:nvPr/>
        </p:nvPicPr>
        <p:blipFill rotWithShape="1">
          <a:blip r:embed="rId3">
            <a:alphaModFix/>
          </a:blip>
          <a:srcRect/>
          <a:stretch/>
        </p:blipFill>
        <p:spPr>
          <a:xfrm>
            <a:off x="0" y="1242325"/>
            <a:ext cx="4260525" cy="5615675"/>
          </a:xfrm>
          <a:prstGeom prst="rect">
            <a:avLst/>
          </a:prstGeom>
          <a:noFill/>
          <a:ln>
            <a:noFill/>
          </a:ln>
        </p:spPr>
      </p:pic>
      <p:sp>
        <p:nvSpPr>
          <p:cNvPr id="166" name="Google Shape;166;g2c40962d662_0_7"/>
          <p:cNvSpPr/>
          <p:nvPr/>
        </p:nvSpPr>
        <p:spPr>
          <a:xfrm>
            <a:off x="0" y="0"/>
            <a:ext cx="12192012" cy="1504278"/>
          </a:xfrm>
          <a:prstGeom prst="flowChartDocument">
            <a:avLst/>
          </a:prstGeom>
          <a:solidFill>
            <a:srgbClr val="008B92"/>
          </a:solidFill>
          <a:ln w="9525" cap="flat" cmpd="sng">
            <a:solidFill>
              <a:schemeClr val="dk2"/>
            </a:solidFill>
            <a:prstDash val="solid"/>
            <a:round/>
            <a:headEnd type="none" w="sm" len="sm"/>
            <a:tailEnd type="none" w="sm" len="sm"/>
          </a:ln>
          <a:effectLst>
            <a:outerShdw blurRad="57150" dist="28575" algn="bl" rotWithShape="0">
              <a:srgbClr val="134F5C">
                <a:alpha val="49803"/>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167" name="Google Shape;167;g2c40962d662_0_7"/>
          <p:cNvPicPr preferRelativeResize="0"/>
          <p:nvPr/>
        </p:nvPicPr>
        <p:blipFill rotWithShape="1">
          <a:blip r:embed="rId4">
            <a:alphaModFix/>
          </a:blip>
          <a:srcRect/>
          <a:stretch/>
        </p:blipFill>
        <p:spPr>
          <a:xfrm>
            <a:off x="174200" y="163275"/>
            <a:ext cx="1067800" cy="1067800"/>
          </a:xfrm>
          <a:prstGeom prst="rect">
            <a:avLst/>
          </a:prstGeom>
          <a:noFill/>
          <a:ln>
            <a:noFill/>
          </a:ln>
        </p:spPr>
      </p:pic>
      <p:pic>
        <p:nvPicPr>
          <p:cNvPr id="168" name="Google Shape;168;g2c40962d662_0_7"/>
          <p:cNvPicPr preferRelativeResize="0"/>
          <p:nvPr/>
        </p:nvPicPr>
        <p:blipFill rotWithShape="1">
          <a:blip r:embed="rId5">
            <a:alphaModFix/>
          </a:blip>
          <a:srcRect l="36278" r="36053" b="36892"/>
          <a:stretch/>
        </p:blipFill>
        <p:spPr>
          <a:xfrm>
            <a:off x="11180675" y="118425"/>
            <a:ext cx="881751" cy="938799"/>
          </a:xfrm>
          <a:prstGeom prst="rect">
            <a:avLst/>
          </a:prstGeom>
          <a:noFill/>
          <a:ln>
            <a:noFill/>
          </a:ln>
        </p:spPr>
      </p:pic>
      <p:sp>
        <p:nvSpPr>
          <p:cNvPr id="169" name="Google Shape;169;g2c40962d662_0_7"/>
          <p:cNvSpPr txBox="1"/>
          <p:nvPr/>
        </p:nvSpPr>
        <p:spPr>
          <a:xfrm>
            <a:off x="9399575" y="6179875"/>
            <a:ext cx="9122400" cy="7620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C343D"/>
                </a:solidFill>
                <a:latin typeface="Century Gothic"/>
                <a:ea typeface="Century Gothic"/>
                <a:cs typeface="Century Gothic"/>
                <a:sym typeface="Century Gothic"/>
              </a:rPr>
              <a:t>PROJECT SITE</a:t>
            </a:r>
            <a:endParaRPr sz="2900" b="1" i="0" u="none" strike="noStrike" cap="none">
              <a:solidFill>
                <a:srgbClr val="CCCCCC"/>
              </a:solidFill>
              <a:latin typeface="Century Gothic"/>
              <a:ea typeface="Century Gothic"/>
              <a:cs typeface="Century Gothic"/>
              <a:sym typeface="Century Gothic"/>
            </a:endParaRPr>
          </a:p>
        </p:txBody>
      </p:sp>
      <p:pic>
        <p:nvPicPr>
          <p:cNvPr id="170" name="Google Shape;170;g2c40962d662_0_7"/>
          <p:cNvPicPr preferRelativeResize="0"/>
          <p:nvPr/>
        </p:nvPicPr>
        <p:blipFill rotWithShape="1">
          <a:blip r:embed="rId6">
            <a:alphaModFix/>
          </a:blip>
          <a:srcRect/>
          <a:stretch/>
        </p:blipFill>
        <p:spPr>
          <a:xfrm>
            <a:off x="8035226" y="1376675"/>
            <a:ext cx="2613775" cy="1960324"/>
          </a:xfrm>
          <a:prstGeom prst="rect">
            <a:avLst/>
          </a:prstGeom>
          <a:noFill/>
          <a:ln>
            <a:noFill/>
          </a:ln>
          <a:effectLst>
            <a:outerShdw blurRad="57150" dist="19050" dir="5400000" algn="bl" rotWithShape="0">
              <a:srgbClr val="000000">
                <a:alpha val="49803"/>
              </a:srgbClr>
            </a:outerShdw>
          </a:effectLst>
        </p:spPr>
      </p:pic>
      <p:pic>
        <p:nvPicPr>
          <p:cNvPr id="171" name="Google Shape;171;g2c40962d662_0_7"/>
          <p:cNvPicPr preferRelativeResize="0"/>
          <p:nvPr/>
        </p:nvPicPr>
        <p:blipFill rotWithShape="1">
          <a:blip r:embed="rId7">
            <a:alphaModFix/>
          </a:blip>
          <a:srcRect/>
          <a:stretch/>
        </p:blipFill>
        <p:spPr>
          <a:xfrm>
            <a:off x="495875" y="4726840"/>
            <a:ext cx="3096675" cy="1960335"/>
          </a:xfrm>
          <a:prstGeom prst="rect">
            <a:avLst/>
          </a:prstGeom>
          <a:noFill/>
          <a:ln>
            <a:noFill/>
          </a:ln>
          <a:effectLst>
            <a:outerShdw blurRad="57150" dist="19050" dir="5400000" algn="bl" rotWithShape="0">
              <a:srgbClr val="000000">
                <a:alpha val="49803"/>
              </a:srgbClr>
            </a:outerShdw>
          </a:effectLst>
        </p:spPr>
      </p:pic>
      <p:pic>
        <p:nvPicPr>
          <p:cNvPr id="172" name="Google Shape;172;g2c40962d662_0_7"/>
          <p:cNvPicPr preferRelativeResize="0"/>
          <p:nvPr/>
        </p:nvPicPr>
        <p:blipFill rotWithShape="1">
          <a:blip r:embed="rId8">
            <a:alphaModFix/>
          </a:blip>
          <a:srcRect/>
          <a:stretch/>
        </p:blipFill>
        <p:spPr>
          <a:xfrm>
            <a:off x="8035225" y="4208275"/>
            <a:ext cx="2613776" cy="1960310"/>
          </a:xfrm>
          <a:prstGeom prst="rect">
            <a:avLst/>
          </a:prstGeom>
          <a:noFill/>
          <a:ln>
            <a:noFill/>
          </a:ln>
          <a:effectLst>
            <a:outerShdw blurRad="57150" dist="19050" dir="5400000" algn="bl" rotWithShape="0">
              <a:srgbClr val="000000">
                <a:alpha val="49803"/>
              </a:srgbClr>
            </a:outerShdw>
          </a:effectLst>
        </p:spPr>
      </p:pic>
      <p:pic>
        <p:nvPicPr>
          <p:cNvPr id="173" name="Google Shape;173;g2c40962d662_0_7"/>
          <p:cNvPicPr preferRelativeResize="0"/>
          <p:nvPr/>
        </p:nvPicPr>
        <p:blipFill rotWithShape="1">
          <a:blip r:embed="rId9">
            <a:alphaModFix/>
          </a:blip>
          <a:srcRect/>
          <a:stretch/>
        </p:blipFill>
        <p:spPr>
          <a:xfrm>
            <a:off x="9493875" y="3008675"/>
            <a:ext cx="2568551" cy="1926425"/>
          </a:xfrm>
          <a:prstGeom prst="rect">
            <a:avLst/>
          </a:prstGeom>
          <a:noFill/>
          <a:ln>
            <a:noFill/>
          </a:ln>
          <a:effectLst>
            <a:outerShdw blurRad="57150" dist="19050" dir="5400000" algn="bl" rotWithShape="0">
              <a:srgbClr val="000000">
                <a:alpha val="49803"/>
              </a:srgbClr>
            </a:outerShdw>
          </a:effectLst>
        </p:spPr>
      </p:pic>
      <p:sp>
        <p:nvSpPr>
          <p:cNvPr id="174" name="Google Shape;174;g2c40962d662_0_7"/>
          <p:cNvSpPr txBox="1"/>
          <p:nvPr/>
        </p:nvSpPr>
        <p:spPr>
          <a:xfrm>
            <a:off x="106875" y="1481850"/>
            <a:ext cx="33156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2"/>
                </a:solidFill>
                <a:latin typeface="Century Gothic"/>
                <a:ea typeface="Century Gothic"/>
                <a:cs typeface="Century Gothic"/>
                <a:sym typeface="Century Gothic"/>
              </a:rPr>
              <a:t>SWAIN </a:t>
            </a:r>
            <a:endParaRPr sz="3200" b="1" i="0" u="none" strike="noStrike" cap="none">
              <a:solidFill>
                <a:schemeClr val="l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2"/>
                </a:solidFill>
                <a:latin typeface="Century Gothic"/>
                <a:ea typeface="Century Gothic"/>
                <a:cs typeface="Century Gothic"/>
                <a:sym typeface="Century Gothic"/>
              </a:rPr>
              <a:t>BOULEVARD</a:t>
            </a:r>
            <a:endParaRPr sz="2900" b="1" i="0" u="none" strike="noStrike" cap="none">
              <a:solidFill>
                <a:schemeClr val="lt2"/>
              </a:solidFill>
              <a:latin typeface="Century Gothic"/>
              <a:ea typeface="Century Gothic"/>
              <a:cs typeface="Century Gothic"/>
              <a:sym typeface="Century Gothic"/>
            </a:endParaRPr>
          </a:p>
        </p:txBody>
      </p:sp>
      <p:sp>
        <p:nvSpPr>
          <p:cNvPr id="175" name="Google Shape;175;g2c40962d662_0_7"/>
          <p:cNvSpPr txBox="1"/>
          <p:nvPr/>
        </p:nvSpPr>
        <p:spPr>
          <a:xfrm>
            <a:off x="4344550" y="1504275"/>
            <a:ext cx="3585900" cy="2183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800" b="1">
                <a:solidFill>
                  <a:schemeClr val="dk1"/>
                </a:solidFill>
                <a:latin typeface="Century Gothic"/>
                <a:ea typeface="Century Gothic"/>
                <a:cs typeface="Century Gothic"/>
                <a:sym typeface="Century Gothic"/>
              </a:rPr>
              <a:t>Why did we choose Swain Boulevard?</a:t>
            </a:r>
            <a:endParaRPr sz="1800" b="1">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endParaRPr sz="1800" b="1">
              <a:solidFill>
                <a:schemeClr val="dk1"/>
              </a:solidFill>
              <a:latin typeface="Century Gothic"/>
              <a:ea typeface="Century Gothic"/>
              <a:cs typeface="Century Gothic"/>
              <a:sym typeface="Century Gothic"/>
            </a:endParaRPr>
          </a:p>
          <a:p>
            <a:pPr marL="457200" lvl="0" indent="-342900" algn="just" rtl="0">
              <a:spcBef>
                <a:spcPts val="0"/>
              </a:spcBef>
              <a:spcAft>
                <a:spcPts val="0"/>
              </a:spcAft>
              <a:buClr>
                <a:schemeClr val="dk1"/>
              </a:buClr>
              <a:buSzPts val="1800"/>
              <a:buFont typeface="Century Gothic"/>
              <a:buAutoNum type="arabicPeriod"/>
            </a:pPr>
            <a:r>
              <a:rPr lang="en-US" sz="1800">
                <a:solidFill>
                  <a:schemeClr val="dk1"/>
                </a:solidFill>
                <a:latin typeface="Century Gothic"/>
                <a:ea typeface="Century Gothic"/>
                <a:cs typeface="Century Gothic"/>
                <a:sym typeface="Century Gothic"/>
              </a:rPr>
              <a:t>The City controls a </a:t>
            </a:r>
            <a:r>
              <a:rPr lang="en-US" sz="1800" b="1">
                <a:solidFill>
                  <a:schemeClr val="dk1"/>
                </a:solidFill>
                <a:latin typeface="Century Gothic"/>
                <a:ea typeface="Century Gothic"/>
                <a:cs typeface="Century Gothic"/>
                <a:sym typeface="Century Gothic"/>
              </a:rPr>
              <a:t>key asset </a:t>
            </a:r>
            <a:r>
              <a:rPr lang="en-US" sz="1800">
                <a:solidFill>
                  <a:schemeClr val="dk1"/>
                </a:solidFill>
                <a:latin typeface="Century Gothic"/>
                <a:ea typeface="Century Gothic"/>
                <a:cs typeface="Century Gothic"/>
                <a:sym typeface="Century Gothic"/>
              </a:rPr>
              <a:t>anchoring one end of the corridor.</a:t>
            </a:r>
            <a:endParaRPr sz="1800">
              <a:solidFill>
                <a:schemeClr val="dk1"/>
              </a:solidFill>
              <a:latin typeface="Century Gothic"/>
              <a:ea typeface="Century Gothic"/>
              <a:cs typeface="Century Gothic"/>
              <a:sym typeface="Century Gothic"/>
            </a:endParaRPr>
          </a:p>
          <a:p>
            <a:pPr marL="457200" lvl="0" indent="-342900" algn="just" rtl="0">
              <a:spcBef>
                <a:spcPts val="0"/>
              </a:spcBef>
              <a:spcAft>
                <a:spcPts val="0"/>
              </a:spcAft>
              <a:buClr>
                <a:schemeClr val="dk1"/>
              </a:buClr>
              <a:buSzPts val="1800"/>
              <a:buFont typeface="Century Gothic"/>
              <a:buAutoNum type="arabicPeriod"/>
            </a:pPr>
            <a:r>
              <a:rPr lang="en-US" sz="1800">
                <a:solidFill>
                  <a:schemeClr val="dk1"/>
                </a:solidFill>
                <a:latin typeface="Century Gothic"/>
                <a:ea typeface="Century Gothic"/>
                <a:cs typeface="Century Gothic"/>
                <a:sym typeface="Century Gothic"/>
              </a:rPr>
              <a:t>The City has plans to </a:t>
            </a:r>
            <a:r>
              <a:rPr lang="en-US" sz="1800" b="1">
                <a:solidFill>
                  <a:schemeClr val="dk1"/>
                </a:solidFill>
                <a:latin typeface="Century Gothic"/>
                <a:ea typeface="Century Gothic"/>
                <a:cs typeface="Century Gothic"/>
                <a:sym typeface="Century Gothic"/>
              </a:rPr>
              <a:t>improve the streetscape</a:t>
            </a:r>
            <a:r>
              <a:rPr lang="en-US" sz="1800">
                <a:solidFill>
                  <a:schemeClr val="dk1"/>
                </a:solidFill>
                <a:latin typeface="Century Gothic"/>
                <a:ea typeface="Century Gothic"/>
                <a:cs typeface="Century Gothic"/>
                <a:sym typeface="Century Gothic"/>
              </a:rPr>
              <a:t>, which could kick-start the creation of a downtown.</a:t>
            </a:r>
            <a:endParaRPr sz="1800">
              <a:solidFill>
                <a:schemeClr val="dk1"/>
              </a:solidFill>
              <a:latin typeface="Century Gothic"/>
              <a:ea typeface="Century Gothic"/>
              <a:cs typeface="Century Gothic"/>
              <a:sym typeface="Century Gothic"/>
            </a:endParaRPr>
          </a:p>
          <a:p>
            <a:pPr marL="457200" lvl="0" indent="-342900" algn="just" rtl="0">
              <a:spcBef>
                <a:spcPts val="0"/>
              </a:spcBef>
              <a:spcAft>
                <a:spcPts val="0"/>
              </a:spcAft>
              <a:buClr>
                <a:schemeClr val="dk1"/>
              </a:buClr>
              <a:buSzPts val="1800"/>
              <a:buFont typeface="Century Gothic"/>
              <a:buAutoNum type="arabicPeriod"/>
            </a:pPr>
            <a:r>
              <a:rPr lang="en-US" sz="1800">
                <a:solidFill>
                  <a:schemeClr val="dk1"/>
                </a:solidFill>
                <a:latin typeface="Century Gothic"/>
                <a:ea typeface="Century Gothic"/>
                <a:cs typeface="Century Gothic"/>
                <a:sym typeface="Century Gothic"/>
              </a:rPr>
              <a:t>There are </a:t>
            </a:r>
            <a:r>
              <a:rPr lang="en-US" sz="1800" b="1">
                <a:solidFill>
                  <a:schemeClr val="dk1"/>
                </a:solidFill>
                <a:latin typeface="Century Gothic"/>
                <a:ea typeface="Century Gothic"/>
                <a:cs typeface="Century Gothic"/>
                <a:sym typeface="Century Gothic"/>
              </a:rPr>
              <a:t>many smaller properties</a:t>
            </a:r>
            <a:r>
              <a:rPr lang="en-US" sz="1800">
                <a:solidFill>
                  <a:schemeClr val="dk1"/>
                </a:solidFill>
                <a:latin typeface="Century Gothic"/>
                <a:ea typeface="Century Gothic"/>
                <a:cs typeface="Century Gothic"/>
                <a:sym typeface="Century Gothic"/>
              </a:rPr>
              <a:t>, each of which could </a:t>
            </a:r>
            <a:r>
              <a:rPr lang="en-US" sz="1800" b="1">
                <a:solidFill>
                  <a:schemeClr val="dk1"/>
                </a:solidFill>
                <a:latin typeface="Century Gothic"/>
                <a:ea typeface="Century Gothic"/>
                <a:cs typeface="Century Gothic"/>
                <a:sym typeface="Century Gothic"/>
              </a:rPr>
              <a:t>contribute to a downtown</a:t>
            </a:r>
            <a:r>
              <a:rPr lang="en-US" sz="1800">
                <a:solidFill>
                  <a:schemeClr val="dk1"/>
                </a:solidFill>
                <a:latin typeface="Century Gothic"/>
                <a:ea typeface="Century Gothic"/>
                <a:cs typeface="Century Gothic"/>
                <a:sym typeface="Century Gothic"/>
              </a:rPr>
              <a:t>, rather than be dependant on one single landowner.</a:t>
            </a:r>
            <a:endParaRPr sz="1800">
              <a:solidFill>
                <a:schemeClr val="dk1"/>
              </a:solidFill>
              <a:latin typeface="Century Gothic"/>
              <a:ea typeface="Century Gothic"/>
              <a:cs typeface="Century Gothic"/>
              <a:sym typeface="Century Gothic"/>
            </a:endParaRPr>
          </a:p>
          <a:p>
            <a:pPr marL="457200" lvl="0" indent="-342900" algn="just" rtl="0">
              <a:spcBef>
                <a:spcPts val="0"/>
              </a:spcBef>
              <a:spcAft>
                <a:spcPts val="0"/>
              </a:spcAft>
              <a:buClr>
                <a:schemeClr val="dk1"/>
              </a:buClr>
              <a:buSzPts val="1800"/>
              <a:buFont typeface="Century Gothic"/>
              <a:buAutoNum type="arabicPeriod"/>
            </a:pPr>
            <a:r>
              <a:rPr lang="en-US" sz="1800">
                <a:solidFill>
                  <a:schemeClr val="dk1"/>
                </a:solidFill>
                <a:latin typeface="Century Gothic"/>
                <a:ea typeface="Century Gothic"/>
                <a:cs typeface="Century Gothic"/>
                <a:sym typeface="Century Gothic"/>
              </a:rPr>
              <a:t>Swain is the City’s </a:t>
            </a:r>
            <a:r>
              <a:rPr lang="en-US" sz="1800" b="1">
                <a:solidFill>
                  <a:schemeClr val="dk1"/>
                </a:solidFill>
                <a:latin typeface="Century Gothic"/>
                <a:ea typeface="Century Gothic"/>
                <a:cs typeface="Century Gothic"/>
                <a:sym typeface="Century Gothic"/>
              </a:rPr>
              <a:t>historic and original section</a:t>
            </a:r>
            <a:r>
              <a:rPr lang="en-US" sz="1800">
                <a:solidFill>
                  <a:schemeClr val="dk1"/>
                </a:solidFill>
                <a:latin typeface="Century Gothic"/>
                <a:ea typeface="Century Gothic"/>
                <a:cs typeface="Century Gothic"/>
                <a:sym typeface="Century Gothic"/>
              </a:rPr>
              <a:t>.</a:t>
            </a:r>
            <a:endParaRPr sz="1800">
              <a:solidFill>
                <a:schemeClr val="dk1"/>
              </a:solidFill>
              <a:latin typeface="Century Gothic"/>
              <a:ea typeface="Century Gothic"/>
              <a:cs typeface="Century Gothic"/>
              <a:sym typeface="Century Gothic"/>
            </a:endParaRPr>
          </a:p>
        </p:txBody>
      </p:sp>
      <p:pic>
        <p:nvPicPr>
          <p:cNvPr id="176" name="Google Shape;176;g2c40962d662_0_7"/>
          <p:cNvPicPr preferRelativeResize="0"/>
          <p:nvPr/>
        </p:nvPicPr>
        <p:blipFill rotWithShape="1">
          <a:blip r:embed="rId10">
            <a:alphaModFix/>
          </a:blip>
          <a:srcRect l="52150" t="2653" r="23440" b="11199"/>
          <a:stretch/>
        </p:blipFill>
        <p:spPr>
          <a:xfrm>
            <a:off x="2660038" y="1603223"/>
            <a:ext cx="1471089" cy="3024676"/>
          </a:xfrm>
          <a:prstGeom prst="rect">
            <a:avLst/>
          </a:prstGeom>
          <a:noFill/>
          <a:ln>
            <a:noFill/>
          </a:ln>
        </p:spPr>
      </p:pic>
      <p:sp>
        <p:nvSpPr>
          <p:cNvPr id="177" name="Google Shape;177;g2c40962d662_0_7"/>
          <p:cNvSpPr txBox="1"/>
          <p:nvPr/>
        </p:nvSpPr>
        <p:spPr>
          <a:xfrm>
            <a:off x="1534800" y="371138"/>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Site Selection </a:t>
            </a:r>
            <a:endParaRPr sz="29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81"/>
        <p:cNvGrpSpPr/>
        <p:nvPr/>
      </p:nvGrpSpPr>
      <p:grpSpPr>
        <a:xfrm>
          <a:off x="0" y="0"/>
          <a:ext cx="0" cy="0"/>
          <a:chOff x="0" y="0"/>
          <a:chExt cx="0" cy="0"/>
        </a:xfrm>
      </p:grpSpPr>
      <p:sp>
        <p:nvSpPr>
          <p:cNvPr id="182" name="Google Shape;182;g211fa14bd0a_0_157"/>
          <p:cNvSpPr/>
          <p:nvPr/>
        </p:nvSpPr>
        <p:spPr>
          <a:xfrm>
            <a:off x="0" y="0"/>
            <a:ext cx="12192012" cy="1504278"/>
          </a:xfrm>
          <a:prstGeom prst="flowChartDocument">
            <a:avLst/>
          </a:prstGeom>
          <a:solidFill>
            <a:srgbClr val="008B92"/>
          </a:solidFill>
          <a:ln w="9525" cap="flat" cmpd="sng">
            <a:solidFill>
              <a:schemeClr val="dk2"/>
            </a:solidFill>
            <a:prstDash val="solid"/>
            <a:round/>
            <a:headEnd type="none" w="sm" len="sm"/>
            <a:tailEnd type="none" w="sm" len="sm"/>
          </a:ln>
          <a:effectLst>
            <a:outerShdw blurRad="57150" dist="28575" algn="bl" rotWithShape="0">
              <a:srgbClr val="134F5C">
                <a:alpha val="49800"/>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183" name="Google Shape;183;g211fa14bd0a_0_157"/>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184" name="Google Shape;184;g211fa14bd0a_0_157"/>
          <p:cNvPicPr preferRelativeResize="0"/>
          <p:nvPr/>
        </p:nvPicPr>
        <p:blipFill rotWithShape="1">
          <a:blip r:embed="rId4">
            <a:alphaModFix/>
          </a:blip>
          <a:srcRect l="36278" r="36054" b="36892"/>
          <a:stretch/>
        </p:blipFill>
        <p:spPr>
          <a:xfrm>
            <a:off x="11180675" y="118425"/>
            <a:ext cx="881751" cy="938799"/>
          </a:xfrm>
          <a:prstGeom prst="rect">
            <a:avLst/>
          </a:prstGeom>
          <a:noFill/>
          <a:ln>
            <a:noFill/>
          </a:ln>
        </p:spPr>
      </p:pic>
      <p:sp>
        <p:nvSpPr>
          <p:cNvPr id="185" name="Google Shape;185;g211fa14bd0a_0_157"/>
          <p:cNvSpPr txBox="1"/>
          <p:nvPr/>
        </p:nvSpPr>
        <p:spPr>
          <a:xfrm>
            <a:off x="1329100" y="347025"/>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The Original Section Platting</a:t>
            </a:r>
            <a:endParaRPr sz="2900" b="1" i="0" u="none" strike="noStrike" cap="none">
              <a:solidFill>
                <a:schemeClr val="lt1"/>
              </a:solidFill>
              <a:latin typeface="Century Gothic"/>
              <a:ea typeface="Century Gothic"/>
              <a:cs typeface="Century Gothic"/>
              <a:sym typeface="Century Gothic"/>
            </a:endParaRPr>
          </a:p>
        </p:txBody>
      </p:sp>
      <p:pic>
        <p:nvPicPr>
          <p:cNvPr id="186" name="Google Shape;186;g211fa14bd0a_0_157"/>
          <p:cNvPicPr preferRelativeResize="0"/>
          <p:nvPr/>
        </p:nvPicPr>
        <p:blipFill rotWithShape="1">
          <a:blip r:embed="rId5">
            <a:alphaModFix/>
          </a:blip>
          <a:srcRect t="8987" b="5498"/>
          <a:stretch/>
        </p:blipFill>
        <p:spPr>
          <a:xfrm>
            <a:off x="1402375" y="1577550"/>
            <a:ext cx="8878100" cy="4912023"/>
          </a:xfrm>
          <a:prstGeom prst="rect">
            <a:avLst/>
          </a:prstGeom>
          <a:noFill/>
          <a:ln>
            <a:noFill/>
          </a:ln>
        </p:spPr>
      </p:pic>
      <p:sp>
        <p:nvSpPr>
          <p:cNvPr id="187" name="Google Shape;187;g211fa14bd0a_0_157"/>
          <p:cNvSpPr txBox="1"/>
          <p:nvPr/>
        </p:nvSpPr>
        <p:spPr>
          <a:xfrm>
            <a:off x="1936450" y="5587500"/>
            <a:ext cx="17757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highlight>
                  <a:srgbClr val="008B92"/>
                </a:highlight>
                <a:latin typeface="Calibri"/>
                <a:ea typeface="Calibri"/>
                <a:cs typeface="Calibri"/>
                <a:sym typeface="Calibri"/>
              </a:rPr>
              <a:t>Original Platting</a:t>
            </a:r>
            <a:endParaRPr sz="1200" b="1">
              <a:solidFill>
                <a:schemeClr val="lt1"/>
              </a:solidFill>
              <a:highlight>
                <a:srgbClr val="008B92"/>
              </a:highlight>
              <a:latin typeface="Calibri"/>
              <a:ea typeface="Calibri"/>
              <a:cs typeface="Calibri"/>
              <a:sym typeface="Calibri"/>
            </a:endParaRPr>
          </a:p>
        </p:txBody>
      </p:sp>
      <p:sp>
        <p:nvSpPr>
          <p:cNvPr id="188" name="Google Shape;188;g211fa14bd0a_0_157"/>
          <p:cNvSpPr txBox="1"/>
          <p:nvPr/>
        </p:nvSpPr>
        <p:spPr>
          <a:xfrm>
            <a:off x="4307875" y="6336525"/>
            <a:ext cx="17757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highlight>
                  <a:srgbClr val="008B92"/>
                </a:highlight>
                <a:latin typeface="Calibri"/>
                <a:ea typeface="Calibri"/>
                <a:cs typeface="Calibri"/>
                <a:sym typeface="Calibri"/>
              </a:rPr>
              <a:t>Original Swain Section</a:t>
            </a:r>
            <a:endParaRPr sz="1200" b="1">
              <a:solidFill>
                <a:schemeClr val="lt1"/>
              </a:solidFill>
              <a:highlight>
                <a:srgbClr val="008B92"/>
              </a:highlight>
              <a:latin typeface="Calibri"/>
              <a:ea typeface="Calibri"/>
              <a:cs typeface="Calibri"/>
              <a:sym typeface="Calibri"/>
            </a:endParaRPr>
          </a:p>
        </p:txBody>
      </p:sp>
      <p:sp>
        <p:nvSpPr>
          <p:cNvPr id="189" name="Google Shape;189;g211fa14bd0a_0_157"/>
          <p:cNvSpPr txBox="1"/>
          <p:nvPr/>
        </p:nvSpPr>
        <p:spPr>
          <a:xfrm>
            <a:off x="6951425" y="6399600"/>
            <a:ext cx="17757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highlight>
                  <a:srgbClr val="008B92"/>
                </a:highlight>
                <a:latin typeface="Calibri"/>
                <a:ea typeface="Calibri"/>
                <a:cs typeface="Calibri"/>
                <a:sym typeface="Calibri"/>
              </a:rPr>
              <a:t>Current Section</a:t>
            </a:r>
            <a:endParaRPr sz="1200" b="1">
              <a:solidFill>
                <a:schemeClr val="lt1"/>
              </a:solidFill>
              <a:highlight>
                <a:srgbClr val="008B92"/>
              </a:highlight>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g1f53df0eb36_1_5"/>
          <p:cNvSpPr/>
          <p:nvPr/>
        </p:nvSpPr>
        <p:spPr>
          <a:xfrm>
            <a:off x="0" y="0"/>
            <a:ext cx="12192012" cy="1504278"/>
          </a:xfrm>
          <a:prstGeom prst="flowChartDocument">
            <a:avLst/>
          </a:prstGeom>
          <a:solidFill>
            <a:srgbClr val="008893"/>
          </a:solidFill>
          <a:ln w="9525" cap="flat" cmpd="sng">
            <a:solidFill>
              <a:schemeClr val="dk2"/>
            </a:solidFill>
            <a:prstDash val="solid"/>
            <a:round/>
            <a:headEnd type="none" w="sm" len="sm"/>
            <a:tailEnd type="none" w="sm" len="sm"/>
          </a:ln>
          <a:effectLst>
            <a:outerShdw blurRad="57150" dist="28575" algn="bl" rotWithShape="0">
              <a:srgbClr val="134F5C">
                <a:alpha val="49803"/>
              </a:srgbClr>
            </a:outerShdw>
          </a:effectLst>
        </p:spPr>
        <p:txBody>
          <a:bodyPr spcFirstLastPara="1" wrap="square" lIns="91425" tIns="91425" rIns="91425" bIns="4572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76A5AF"/>
              </a:highlight>
              <a:latin typeface="Calibri"/>
              <a:ea typeface="Calibri"/>
              <a:cs typeface="Calibri"/>
              <a:sym typeface="Calibri"/>
            </a:endParaRPr>
          </a:p>
        </p:txBody>
      </p:sp>
      <p:pic>
        <p:nvPicPr>
          <p:cNvPr id="195" name="Google Shape;195;g1f53df0eb36_1_5"/>
          <p:cNvPicPr preferRelativeResize="0"/>
          <p:nvPr/>
        </p:nvPicPr>
        <p:blipFill rotWithShape="1">
          <a:blip r:embed="rId3">
            <a:alphaModFix/>
          </a:blip>
          <a:srcRect/>
          <a:stretch/>
        </p:blipFill>
        <p:spPr>
          <a:xfrm>
            <a:off x="174200" y="163275"/>
            <a:ext cx="1067800" cy="1067800"/>
          </a:xfrm>
          <a:prstGeom prst="rect">
            <a:avLst/>
          </a:prstGeom>
          <a:noFill/>
          <a:ln>
            <a:noFill/>
          </a:ln>
        </p:spPr>
      </p:pic>
      <p:pic>
        <p:nvPicPr>
          <p:cNvPr id="196" name="Google Shape;196;g1f53df0eb36_1_5"/>
          <p:cNvPicPr preferRelativeResize="0"/>
          <p:nvPr/>
        </p:nvPicPr>
        <p:blipFill rotWithShape="1">
          <a:blip r:embed="rId4">
            <a:alphaModFix/>
          </a:blip>
          <a:srcRect l="36278" r="36053" b="36892"/>
          <a:stretch/>
        </p:blipFill>
        <p:spPr>
          <a:xfrm>
            <a:off x="11180675" y="118425"/>
            <a:ext cx="881751" cy="938799"/>
          </a:xfrm>
          <a:prstGeom prst="rect">
            <a:avLst/>
          </a:prstGeom>
          <a:noFill/>
          <a:ln>
            <a:noFill/>
          </a:ln>
        </p:spPr>
      </p:pic>
      <p:sp>
        <p:nvSpPr>
          <p:cNvPr id="197" name="Google Shape;197;g1f53df0eb36_1_5"/>
          <p:cNvSpPr txBox="1"/>
          <p:nvPr/>
        </p:nvSpPr>
        <p:spPr>
          <a:xfrm>
            <a:off x="9126125" y="2909475"/>
            <a:ext cx="2823300" cy="28476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Create a sense of place to be in, not drive through where people want to invest and be </a:t>
            </a:r>
            <a:endParaRPr sz="1000" b="0" i="0" u="none" strike="noStrike" cap="none">
              <a:solidFill>
                <a:schemeClr val="dk1"/>
              </a:solidFill>
              <a:latin typeface="Century Gothic"/>
              <a:ea typeface="Century Gothic"/>
              <a:cs typeface="Century Gothic"/>
              <a:sym typeface="Century Gothic"/>
            </a:endParaRPr>
          </a:p>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Flexible community gathering spaces to include a centralized pedestrian plaza and and outdoor amphitheatre for large events and programming opportunities such as markets, local vendor days, and job  and job training fairs </a:t>
            </a:r>
            <a:endParaRPr sz="1000" b="0" i="0" u="none" strike="noStrike" cap="none">
              <a:solidFill>
                <a:schemeClr val="dk1"/>
              </a:solidFill>
              <a:latin typeface="Century Gothic"/>
              <a:ea typeface="Century Gothic"/>
              <a:cs typeface="Century Gothic"/>
              <a:sym typeface="Century Gothic"/>
            </a:endParaRPr>
          </a:p>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Art in public places for installations and cultural expression</a:t>
            </a:r>
            <a:endParaRPr sz="1000" b="0" i="0" u="none" strike="noStrike" cap="none">
              <a:solidFill>
                <a:schemeClr val="dk1"/>
              </a:solidFill>
              <a:latin typeface="Century Gothic"/>
              <a:ea typeface="Century Gothic"/>
              <a:cs typeface="Century Gothic"/>
              <a:sym typeface="Century Gothic"/>
            </a:endParaRPr>
          </a:p>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Programming to allow for local business participation</a:t>
            </a:r>
            <a:endParaRPr sz="10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198" name="Google Shape;198;g1f53df0eb36_1_5"/>
          <p:cNvSpPr txBox="1"/>
          <p:nvPr/>
        </p:nvSpPr>
        <p:spPr>
          <a:xfrm>
            <a:off x="70425" y="2936850"/>
            <a:ext cx="2823300" cy="31662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Acquisition of additional properties along Swain and rehabilitation of existing buildings for growth opportunities </a:t>
            </a:r>
            <a:endParaRPr sz="1000" b="0" i="0" u="none" strike="noStrike" cap="none">
              <a:solidFill>
                <a:schemeClr val="dk1"/>
              </a:solidFill>
              <a:latin typeface="Century Gothic"/>
              <a:ea typeface="Century Gothic"/>
              <a:cs typeface="Century Gothic"/>
              <a:sym typeface="Century Gothic"/>
            </a:endParaRPr>
          </a:p>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Increase urban density/raising heights  along swain and diversity housing mix </a:t>
            </a:r>
            <a:endParaRPr sz="1000" b="0" i="0" u="none" strike="noStrike" cap="none">
              <a:solidFill>
                <a:schemeClr val="dk1"/>
              </a:solidFill>
              <a:latin typeface="Century Gothic"/>
              <a:ea typeface="Century Gothic"/>
              <a:cs typeface="Century Gothic"/>
              <a:sym typeface="Century Gothic"/>
            </a:endParaRPr>
          </a:p>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Integration of live-work within the new housing mix</a:t>
            </a:r>
            <a:endParaRPr sz="1000" b="0" i="0" u="none" strike="noStrike" cap="none">
              <a:solidFill>
                <a:schemeClr val="dk1"/>
              </a:solidFill>
              <a:latin typeface="Century Gothic"/>
              <a:ea typeface="Century Gothic"/>
              <a:cs typeface="Century Gothic"/>
              <a:sym typeface="Century Gothic"/>
            </a:endParaRPr>
          </a:p>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Create a mixed-use special zoning district along Swain Boulevard </a:t>
            </a:r>
            <a:endParaRPr sz="1000" b="0" i="0" u="none" strike="noStrike" cap="none">
              <a:solidFill>
                <a:schemeClr val="dk1"/>
              </a:solidFill>
              <a:latin typeface="Century Gothic"/>
              <a:ea typeface="Century Gothic"/>
              <a:cs typeface="Century Gothic"/>
              <a:sym typeface="Century Gothic"/>
            </a:endParaRPr>
          </a:p>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Encourage P3 developments</a:t>
            </a:r>
            <a:endParaRPr sz="10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p:txBody>
      </p:sp>
      <p:sp>
        <p:nvSpPr>
          <p:cNvPr id="199" name="Google Shape;199;g1f53df0eb36_1_5"/>
          <p:cNvSpPr txBox="1"/>
          <p:nvPr/>
        </p:nvSpPr>
        <p:spPr>
          <a:xfrm>
            <a:off x="6088225" y="2915175"/>
            <a:ext cx="2864700" cy="28056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Expand programmatic uses for public outdoor recreation and recreational amenities at Community Center Irva Van Bullock Park </a:t>
            </a:r>
            <a:endParaRPr sz="1000" b="0" i="0" u="none" strike="noStrike" cap="none">
              <a:solidFill>
                <a:schemeClr val="dk1"/>
              </a:solidFill>
              <a:latin typeface="Century Gothic"/>
              <a:ea typeface="Century Gothic"/>
              <a:cs typeface="Century Gothic"/>
              <a:sym typeface="Century Gothic"/>
            </a:endParaRPr>
          </a:p>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Enhanced tree canopy (tree city) and native plantings </a:t>
            </a:r>
            <a:endParaRPr sz="1000" b="0" i="0" u="none" strike="noStrike" cap="none">
              <a:solidFill>
                <a:schemeClr val="dk1"/>
              </a:solidFill>
              <a:latin typeface="Century Gothic"/>
              <a:ea typeface="Century Gothic"/>
              <a:cs typeface="Century Gothic"/>
              <a:sym typeface="Century Gothic"/>
            </a:endParaRPr>
          </a:p>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Integrate native planting and sustainability learning programs through street markets in new plaza  </a:t>
            </a:r>
            <a:endParaRPr sz="1000" b="0" i="0" u="none" strike="noStrike" cap="none">
              <a:solidFill>
                <a:schemeClr val="dk1"/>
              </a:solidFill>
              <a:latin typeface="Century Gothic"/>
              <a:ea typeface="Century Gothic"/>
              <a:cs typeface="Century Gothic"/>
              <a:sym typeface="Century Gothic"/>
            </a:endParaRPr>
          </a:p>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Develop community center as a cohesive master planned area to serve as a new hub connected to Swain with community benefit opportunities such as educational programming </a:t>
            </a:r>
            <a:endParaRPr sz="10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p:txBody>
      </p:sp>
      <p:sp>
        <p:nvSpPr>
          <p:cNvPr id="200" name="Google Shape;200;g1f53df0eb36_1_5"/>
          <p:cNvSpPr txBox="1"/>
          <p:nvPr/>
        </p:nvSpPr>
        <p:spPr>
          <a:xfrm>
            <a:off x="1329100" y="347025"/>
            <a:ext cx="9122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a:solidFill>
                  <a:schemeClr val="lt1"/>
                </a:solidFill>
                <a:latin typeface="Century Gothic"/>
                <a:ea typeface="Century Gothic"/>
                <a:cs typeface="Century Gothic"/>
                <a:sym typeface="Century Gothic"/>
              </a:rPr>
              <a:t>Key Actions by Focus Area Overview</a:t>
            </a:r>
            <a:endParaRPr sz="2900" b="1">
              <a:solidFill>
                <a:schemeClr val="lt1"/>
              </a:solidFill>
              <a:latin typeface="Century Gothic"/>
              <a:ea typeface="Century Gothic"/>
              <a:cs typeface="Century Gothic"/>
              <a:sym typeface="Century Gothic"/>
            </a:endParaRPr>
          </a:p>
        </p:txBody>
      </p:sp>
      <p:sp>
        <p:nvSpPr>
          <p:cNvPr id="201" name="Google Shape;201;g1f53df0eb36_1_5"/>
          <p:cNvSpPr/>
          <p:nvPr/>
        </p:nvSpPr>
        <p:spPr>
          <a:xfrm>
            <a:off x="294900" y="2223663"/>
            <a:ext cx="2598900" cy="762000"/>
          </a:xfrm>
          <a:prstGeom prst="round2DiagRect">
            <a:avLst>
              <a:gd name="adj1" fmla="val 16667"/>
              <a:gd name="adj2" fmla="val 0"/>
            </a:avLst>
          </a:prstGeom>
          <a:solidFill>
            <a:srgbClr val="2E62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2" name="Google Shape;202;g1f53df0eb36_1_5"/>
          <p:cNvSpPr txBox="1"/>
          <p:nvPr/>
        </p:nvSpPr>
        <p:spPr>
          <a:xfrm>
            <a:off x="372800" y="2289828"/>
            <a:ext cx="2486400" cy="762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chemeClr val="lt1"/>
                </a:solidFill>
                <a:latin typeface="Century Gothic"/>
                <a:ea typeface="Century Gothic"/>
                <a:cs typeface="Century Gothic"/>
                <a:sym typeface="Century Gothic"/>
              </a:rPr>
              <a:t>Mixed-Use &amp; Commercial Property Opportunities</a:t>
            </a:r>
            <a:endParaRPr sz="1400" b="1" i="0" u="none" strike="noStrike" cap="none">
              <a:solidFill>
                <a:schemeClr val="lt1"/>
              </a:solidFill>
              <a:latin typeface="Century Gothic"/>
              <a:ea typeface="Century Gothic"/>
              <a:cs typeface="Century Gothic"/>
              <a:sym typeface="Century Gothic"/>
            </a:endParaRPr>
          </a:p>
        </p:txBody>
      </p:sp>
      <p:sp>
        <p:nvSpPr>
          <p:cNvPr id="203" name="Google Shape;203;g1f53df0eb36_1_5"/>
          <p:cNvSpPr/>
          <p:nvPr/>
        </p:nvSpPr>
        <p:spPr>
          <a:xfrm>
            <a:off x="9381250" y="2217963"/>
            <a:ext cx="2598900" cy="762000"/>
          </a:xfrm>
          <a:prstGeom prst="round2DiagRect">
            <a:avLst>
              <a:gd name="adj1" fmla="val 16667"/>
              <a:gd name="adj2" fmla="val 0"/>
            </a:avLst>
          </a:prstGeom>
          <a:solidFill>
            <a:srgbClr val="9179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4" name="Google Shape;204;g1f53df0eb36_1_5"/>
          <p:cNvSpPr txBox="1"/>
          <p:nvPr/>
        </p:nvSpPr>
        <p:spPr>
          <a:xfrm>
            <a:off x="9437500" y="2284127"/>
            <a:ext cx="2486400" cy="7074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Placemaking &amp; </a:t>
            </a: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Art in Public Places</a:t>
            </a:r>
            <a:endParaRPr sz="14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Century Gothic"/>
              <a:ea typeface="Century Gothic"/>
              <a:cs typeface="Century Gothic"/>
              <a:sym typeface="Century Gothic"/>
            </a:endParaRPr>
          </a:p>
        </p:txBody>
      </p:sp>
      <p:sp>
        <p:nvSpPr>
          <p:cNvPr id="205" name="Google Shape;205;g1f53df0eb36_1_5"/>
          <p:cNvSpPr/>
          <p:nvPr/>
        </p:nvSpPr>
        <p:spPr>
          <a:xfrm>
            <a:off x="6354075" y="2223663"/>
            <a:ext cx="2598900" cy="762000"/>
          </a:xfrm>
          <a:prstGeom prst="round2DiagRect">
            <a:avLst>
              <a:gd name="adj1" fmla="val 16667"/>
              <a:gd name="adj2" fmla="val 0"/>
            </a:avLst>
          </a:prstGeom>
          <a:solidFill>
            <a:srgbClr val="5F91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6" name="Google Shape;206;g1f53df0eb36_1_5"/>
          <p:cNvSpPr txBox="1"/>
          <p:nvPr/>
        </p:nvSpPr>
        <p:spPr>
          <a:xfrm>
            <a:off x="6354075" y="2289825"/>
            <a:ext cx="2598900" cy="618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Green Improvements &amp; Access to Open Spaces</a:t>
            </a:r>
            <a:endParaRPr sz="1400" b="1" i="0" u="none" strike="noStrike" cap="none">
              <a:solidFill>
                <a:schemeClr val="lt1"/>
              </a:solidFill>
              <a:latin typeface="Century Gothic"/>
              <a:ea typeface="Century Gothic"/>
              <a:cs typeface="Century Gothic"/>
              <a:sym typeface="Century Gothic"/>
            </a:endParaRPr>
          </a:p>
        </p:txBody>
      </p:sp>
      <p:sp>
        <p:nvSpPr>
          <p:cNvPr id="207" name="Google Shape;207;g1f53df0eb36_1_5"/>
          <p:cNvSpPr/>
          <p:nvPr/>
        </p:nvSpPr>
        <p:spPr>
          <a:xfrm>
            <a:off x="3316125" y="2217963"/>
            <a:ext cx="2598900" cy="762000"/>
          </a:xfrm>
          <a:prstGeom prst="round2DiagRect">
            <a:avLst>
              <a:gd name="adj1" fmla="val 16667"/>
              <a:gd name="adj2" fmla="val 0"/>
            </a:avLst>
          </a:prstGeom>
          <a:solidFill>
            <a:srgbClr val="D2B6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8" name="Google Shape;208;g1f53df0eb36_1_5"/>
          <p:cNvSpPr txBox="1"/>
          <p:nvPr/>
        </p:nvSpPr>
        <p:spPr>
          <a:xfrm>
            <a:off x="3297600" y="2284125"/>
            <a:ext cx="2598900" cy="618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b="1">
                <a:solidFill>
                  <a:schemeClr val="lt1"/>
                </a:solidFill>
                <a:latin typeface="Century Gothic"/>
                <a:ea typeface="Century Gothic"/>
                <a:cs typeface="Century Gothic"/>
                <a:sym typeface="Century Gothic"/>
              </a:rPr>
              <a:t>Transportation &amp; Infrastructure Improvements</a:t>
            </a:r>
            <a:endParaRPr sz="1300" b="1" i="0" u="none" strike="noStrike" cap="none">
              <a:solidFill>
                <a:schemeClr val="lt1"/>
              </a:solidFill>
              <a:latin typeface="Century Gothic"/>
              <a:ea typeface="Century Gothic"/>
              <a:cs typeface="Century Gothic"/>
              <a:sym typeface="Century Gothic"/>
            </a:endParaRPr>
          </a:p>
        </p:txBody>
      </p:sp>
      <p:sp>
        <p:nvSpPr>
          <p:cNvPr id="209" name="Google Shape;209;g1f53df0eb36_1_5"/>
          <p:cNvSpPr txBox="1"/>
          <p:nvPr/>
        </p:nvSpPr>
        <p:spPr>
          <a:xfrm>
            <a:off x="3050325" y="2899500"/>
            <a:ext cx="2864700" cy="31662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Continue to improve infrastructure along Swain Boulevard to include on-street parking and bicycle </a:t>
            </a:r>
            <a:r>
              <a:rPr lang="en-US" sz="1000">
                <a:solidFill>
                  <a:schemeClr val="dk1"/>
                </a:solidFill>
                <a:latin typeface="Century Gothic"/>
                <a:ea typeface="Century Gothic"/>
                <a:cs typeface="Century Gothic"/>
                <a:sym typeface="Century Gothic"/>
              </a:rPr>
              <a:t>transportation</a:t>
            </a:r>
            <a:r>
              <a:rPr lang="en-US" sz="1000" b="0" i="0" u="none" strike="noStrike" cap="none">
                <a:solidFill>
                  <a:schemeClr val="dk1"/>
                </a:solidFill>
                <a:latin typeface="Century Gothic"/>
                <a:ea typeface="Century Gothic"/>
                <a:cs typeface="Century Gothic"/>
                <a:sym typeface="Century Gothic"/>
              </a:rPr>
              <a:t> </a:t>
            </a:r>
            <a:endParaRPr sz="1000" b="0" i="0" u="none" strike="noStrike" cap="none">
              <a:solidFill>
                <a:schemeClr val="dk1"/>
              </a:solidFill>
              <a:latin typeface="Century Gothic"/>
              <a:ea typeface="Century Gothic"/>
              <a:cs typeface="Century Gothic"/>
              <a:sym typeface="Century Gothic"/>
            </a:endParaRPr>
          </a:p>
          <a:p>
            <a:pPr marL="457200" marR="0" lvl="0" indent="-292100" algn="l" rtl="0">
              <a:lnSpc>
                <a:spcPct val="115000"/>
              </a:lnSpc>
              <a:spcBef>
                <a:spcPts val="0"/>
              </a:spcBef>
              <a:spcAft>
                <a:spcPts val="0"/>
              </a:spcAft>
              <a:buClr>
                <a:schemeClr val="dk1"/>
              </a:buClr>
              <a:buSzPts val="1000"/>
              <a:buFont typeface="Century Gothic"/>
              <a:buChar char="●"/>
            </a:pPr>
            <a:r>
              <a:rPr lang="en-US" sz="1000" b="0" i="0" u="none" strike="noStrike" cap="none">
                <a:solidFill>
                  <a:schemeClr val="dk1"/>
                </a:solidFill>
                <a:latin typeface="Century Gothic"/>
                <a:ea typeface="Century Gothic"/>
                <a:cs typeface="Century Gothic"/>
                <a:sym typeface="Century Gothic"/>
              </a:rPr>
              <a:t>Leverage existing City-owned transit and infrastructure </a:t>
            </a:r>
            <a:endParaRPr sz="10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0BC9C860BA974CA1670022F22226D1" ma:contentTypeVersion="15" ma:contentTypeDescription="Create a new document." ma:contentTypeScope="" ma:versionID="48dd84ecac15908da476ea50f6dd9d53">
  <xsd:schema xmlns:xsd="http://www.w3.org/2001/XMLSchema" xmlns:xs="http://www.w3.org/2001/XMLSchema" xmlns:p="http://schemas.microsoft.com/office/2006/metadata/properties" xmlns:ns2="beb7efd3-3545-4ab0-b233-b3fadd064d8f" xmlns:ns3="c8dab1c4-c543-4898-8c12-75900faa62a4" targetNamespace="http://schemas.microsoft.com/office/2006/metadata/properties" ma:root="true" ma:fieldsID="6e2d9b5fb0e502265993696656a99aae" ns2:_="" ns3:_="">
    <xsd:import namespace="beb7efd3-3545-4ab0-b233-b3fadd064d8f"/>
    <xsd:import namespace="c8dab1c4-c543-4898-8c12-75900faa62a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b7efd3-3545-4ab0-b233-b3fadd064d8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144f5b13-403a-4dd3-b9ce-b7b6c8a6603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8dab1c4-c543-4898-8c12-75900faa62a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3efddfa2-b8ba-4973-9c74-f8c6b86ba1ee}" ma:internalName="TaxCatchAll" ma:showField="CatchAllData" ma:web="c8dab1c4-c543-4898-8c12-75900faa62a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7BBB5A-B92E-4CB7-99B3-02DA2F5AFC47}">
  <ds:schemaRefs>
    <ds:schemaRef ds:uri="http://schemas.microsoft.com/sharepoint/v3/contenttype/forms"/>
  </ds:schemaRefs>
</ds:datastoreItem>
</file>

<file path=customXml/itemProps2.xml><?xml version="1.0" encoding="utf-8"?>
<ds:datastoreItem xmlns:ds="http://schemas.openxmlformats.org/officeDocument/2006/customXml" ds:itemID="{6AD764AA-D95D-4E8C-AD1D-66634AF8F5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b7efd3-3545-4ab0-b233-b3fadd064d8f"/>
    <ds:schemaRef ds:uri="c8dab1c4-c543-4898-8c12-75900faa62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4654</Words>
  <Application>Microsoft Office PowerPoint</Application>
  <PresentationFormat>Widescreen</PresentationFormat>
  <Paragraphs>486</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Gina Chiello</dc:creator>
  <cp:lastModifiedBy>Matthew Barnes</cp:lastModifiedBy>
  <cp:revision>2</cp:revision>
  <dcterms:created xsi:type="dcterms:W3CDTF">2024-02-26T20:18:11Z</dcterms:created>
  <dcterms:modified xsi:type="dcterms:W3CDTF">2024-10-17T19:19:17Z</dcterms:modified>
</cp:coreProperties>
</file>